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1" r:id="rId15"/>
    <p:sldId id="272" r:id="rId16"/>
    <p:sldId id="274" r:id="rId17"/>
    <p:sldId id="275" r:id="rId18"/>
    <p:sldId id="276" r:id="rId19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41" autoAdjust="0"/>
  </p:normalViewPr>
  <p:slideViewPr>
    <p:cSldViewPr snapToGrid="0" snapToObjects="1">
      <p:cViewPr varScale="1">
        <p:scale>
          <a:sx n="75" d="100"/>
          <a:sy n="75" d="100"/>
        </p:scale>
        <p:origin x="17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6390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Hoje vamos explicar o anteprojeto em linguagem simples, sem confundir possibilidades de valorização com direitos já assegurados. As pautas que aparecem no texto têm uma história de mobilização, negociação e greve da categoria. Vamos examinar os valores, quem pode receber, quem fica de fora e os riscos ainda existentes. O compromisso é informar com transparência para que a categoria decida seus próximos passos.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Desde a Retomada do SINDJU, em 2016, os servidores reconstruíram sua capacidade de organização e pressão institucional. A aprovação do PCCR em 2024 não foi uma concessão isolada: foi resultado de anos de reivindicação e mobilização. As propostas de 2026 retomam parte dessa agenda, mas isso não significa que estejam completas. Reconhecer a história da luta também exige preservar o direito de avaliar e questionar cada dispositivo.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Em 4 de novembro de 2026, o Tribunal Pleno aprovou o anteprojeto e divulgou que ele seria encaminhado à Assembleia Legislativa. Portanto, ainda não temos uma nova lei em vigor nem pagamento automático das vantagens propostas. A redação prevê efeitos financeiros a partir de primeiro de janeiro de 2027, desde que seja aprovada e publicada. O SINDJU deve acompanhar cada etapa, porque o texto pode sofrer modificações.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proposta combina parcelas remuneratórias, reconhecimento de condições especiais de trabalho e reorganização de cargos. O texto não traz um reajuste geral e linear para toda a categoria. Por isso, precisamos separar o valor anunciado do fato gerador e das condições efetivas de acesso. Nos próximos slides, cada gratificação será analisada individualmente.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/>
              <a:t>As </a:t>
            </a:r>
            <a:r>
              <a:rPr dirty="0" err="1"/>
              <a:t>três</a:t>
            </a:r>
            <a:r>
              <a:rPr dirty="0"/>
              <a:t> novas </a:t>
            </a:r>
            <a:r>
              <a:rPr dirty="0" err="1"/>
              <a:t>vantagens</a:t>
            </a:r>
            <a:r>
              <a:rPr dirty="0"/>
              <a:t> </a:t>
            </a:r>
            <a:r>
              <a:rPr dirty="0" err="1"/>
              <a:t>têm</a:t>
            </a:r>
            <a:r>
              <a:rPr dirty="0"/>
              <a:t> valor </a:t>
            </a:r>
            <a:r>
              <a:rPr dirty="0" err="1"/>
              <a:t>proposto</a:t>
            </a:r>
            <a:r>
              <a:rPr dirty="0"/>
              <a:t> de R$ 2.000 </a:t>
            </a:r>
            <a:r>
              <a:rPr dirty="0" err="1"/>
              <a:t>mensais</a:t>
            </a:r>
            <a:r>
              <a:rPr dirty="0"/>
              <a:t>, mas </a:t>
            </a:r>
            <a:r>
              <a:rPr dirty="0" err="1"/>
              <a:t>nomes</a:t>
            </a:r>
            <a:r>
              <a:rPr dirty="0"/>
              <a:t>, </a:t>
            </a:r>
            <a:r>
              <a:rPr dirty="0" err="1"/>
              <a:t>fatos</a:t>
            </a:r>
            <a:r>
              <a:rPr dirty="0"/>
              <a:t> </a:t>
            </a:r>
            <a:r>
              <a:rPr dirty="0" err="1"/>
              <a:t>geradores</a:t>
            </a:r>
            <a:r>
              <a:rPr dirty="0"/>
              <a:t> e </a:t>
            </a:r>
            <a:r>
              <a:rPr dirty="0" err="1"/>
              <a:t>critérios</a:t>
            </a:r>
            <a:r>
              <a:rPr dirty="0"/>
              <a:t> </a:t>
            </a:r>
            <a:r>
              <a:rPr dirty="0" err="1"/>
              <a:t>diferentes</a:t>
            </a:r>
            <a:r>
              <a:rPr dirty="0"/>
              <a:t>. GAMAC </a:t>
            </a:r>
            <a:r>
              <a:rPr dirty="0" err="1"/>
              <a:t>significa</a:t>
            </a:r>
            <a:r>
              <a:rPr dirty="0"/>
              <a:t> </a:t>
            </a:r>
            <a:r>
              <a:rPr dirty="0" err="1"/>
              <a:t>Gratificação</a:t>
            </a:r>
            <a:r>
              <a:rPr dirty="0"/>
              <a:t> de </a:t>
            </a:r>
            <a:r>
              <a:rPr dirty="0" err="1"/>
              <a:t>Atividade</a:t>
            </a:r>
            <a:r>
              <a:rPr dirty="0"/>
              <a:t> de Maior </a:t>
            </a:r>
            <a:r>
              <a:rPr dirty="0" err="1"/>
              <a:t>Complexidade</a:t>
            </a:r>
            <a:r>
              <a:rPr dirty="0"/>
              <a:t>, </a:t>
            </a:r>
            <a:r>
              <a:rPr dirty="0" err="1"/>
              <a:t>voltada</a:t>
            </a:r>
            <a:r>
              <a:rPr dirty="0"/>
              <a:t> a </a:t>
            </a:r>
            <a:r>
              <a:rPr dirty="0" err="1"/>
              <a:t>tarefas</a:t>
            </a:r>
            <a:r>
              <a:rPr dirty="0"/>
              <a:t> </a:t>
            </a:r>
            <a:r>
              <a:rPr dirty="0" err="1"/>
              <a:t>diferenciadas</a:t>
            </a:r>
            <a:r>
              <a:rPr dirty="0"/>
              <a:t> </a:t>
            </a:r>
            <a:r>
              <a:rPr dirty="0" err="1"/>
              <a:t>compatíveis</a:t>
            </a:r>
            <a:r>
              <a:rPr dirty="0"/>
              <a:t> com o cargo. GAJ é a </a:t>
            </a:r>
            <a:r>
              <a:rPr dirty="0" err="1"/>
              <a:t>Gratificação</a:t>
            </a:r>
            <a:r>
              <a:rPr dirty="0"/>
              <a:t> de </a:t>
            </a:r>
            <a:r>
              <a:rPr dirty="0" err="1"/>
              <a:t>Atividade</a:t>
            </a:r>
            <a:r>
              <a:rPr dirty="0"/>
              <a:t> </a:t>
            </a:r>
            <a:r>
              <a:rPr dirty="0" err="1"/>
              <a:t>Judiciária</a:t>
            </a:r>
            <a:r>
              <a:rPr dirty="0"/>
              <a:t>, </a:t>
            </a:r>
            <a:r>
              <a:rPr dirty="0" err="1"/>
              <a:t>vinculada</a:t>
            </a:r>
            <a:r>
              <a:rPr dirty="0"/>
              <a:t> à </a:t>
            </a:r>
            <a:r>
              <a:rPr dirty="0" err="1"/>
              <a:t>atuação</a:t>
            </a:r>
            <a:r>
              <a:rPr dirty="0"/>
              <a:t> </a:t>
            </a:r>
            <a:r>
              <a:rPr dirty="0" err="1"/>
              <a:t>efetiva</a:t>
            </a:r>
            <a:r>
              <a:rPr dirty="0"/>
              <a:t> no </a:t>
            </a:r>
            <a:r>
              <a:rPr dirty="0" err="1"/>
              <a:t>apoio</a:t>
            </a:r>
            <a:r>
              <a:rPr dirty="0"/>
              <a:t> </a:t>
            </a:r>
            <a:r>
              <a:rPr dirty="0" err="1"/>
              <a:t>direto</a:t>
            </a:r>
            <a:r>
              <a:rPr dirty="0"/>
              <a:t>; GATIC é a </a:t>
            </a:r>
            <a:r>
              <a:rPr dirty="0" err="1"/>
              <a:t>Gratificação</a:t>
            </a:r>
            <a:r>
              <a:rPr dirty="0"/>
              <a:t> de </a:t>
            </a:r>
            <a:r>
              <a:rPr dirty="0" err="1"/>
              <a:t>Atividade</a:t>
            </a:r>
            <a:r>
              <a:rPr dirty="0"/>
              <a:t> de </a:t>
            </a:r>
            <a:r>
              <a:rPr dirty="0" err="1"/>
              <a:t>Tecnologia</a:t>
            </a:r>
            <a:r>
              <a:rPr dirty="0"/>
              <a:t> da </a:t>
            </a:r>
            <a:r>
              <a:rPr dirty="0" err="1"/>
              <a:t>Informação</a:t>
            </a:r>
            <a:r>
              <a:rPr dirty="0"/>
              <a:t> e </a:t>
            </a:r>
            <a:r>
              <a:rPr dirty="0" err="1"/>
              <a:t>Comunicação</a:t>
            </a:r>
            <a:r>
              <a:rPr dirty="0"/>
              <a:t>, para </a:t>
            </a:r>
            <a:r>
              <a:rPr dirty="0" err="1"/>
              <a:t>atividades</a:t>
            </a:r>
            <a:r>
              <a:rPr dirty="0"/>
              <a:t> </a:t>
            </a:r>
            <a:r>
              <a:rPr dirty="0" err="1"/>
              <a:t>estratégicas</a:t>
            </a:r>
            <a:r>
              <a:rPr dirty="0"/>
              <a:t> de TIC. </a:t>
            </a:r>
            <a:r>
              <a:rPr dirty="0" err="1"/>
              <a:t>Nenhuma</a:t>
            </a:r>
            <a:r>
              <a:rPr dirty="0"/>
              <a:t> delas é </a:t>
            </a:r>
            <a:r>
              <a:rPr dirty="0" err="1"/>
              <a:t>automática</a:t>
            </a:r>
            <a:r>
              <a:rPr dirty="0"/>
              <a:t>: é </a:t>
            </a:r>
            <a:r>
              <a:rPr dirty="0" err="1"/>
              <a:t>indispensável</a:t>
            </a:r>
            <a:r>
              <a:rPr dirty="0"/>
              <a:t> </a:t>
            </a:r>
            <a:r>
              <a:rPr dirty="0" err="1"/>
              <a:t>verificar</a:t>
            </a:r>
            <a:r>
              <a:rPr dirty="0"/>
              <a:t> </a:t>
            </a:r>
            <a:r>
              <a:rPr dirty="0" err="1"/>
              <a:t>elegibilidade</a:t>
            </a:r>
            <a:r>
              <a:rPr dirty="0"/>
              <a:t>, </a:t>
            </a:r>
            <a:r>
              <a:rPr dirty="0" err="1"/>
              <a:t>exclusões</a:t>
            </a:r>
            <a:r>
              <a:rPr dirty="0"/>
              <a:t>, </a:t>
            </a:r>
            <a:r>
              <a:rPr dirty="0" err="1"/>
              <a:t>indicação</a:t>
            </a:r>
            <a:r>
              <a:rPr dirty="0"/>
              <a:t> </a:t>
            </a:r>
            <a:r>
              <a:rPr dirty="0" err="1"/>
              <a:t>fundamentada</a:t>
            </a:r>
            <a:r>
              <a:rPr dirty="0"/>
              <a:t> da </a:t>
            </a:r>
            <a:r>
              <a:rPr dirty="0" err="1"/>
              <a:t>chefia</a:t>
            </a:r>
            <a:r>
              <a:rPr dirty="0"/>
              <a:t> e </a:t>
            </a:r>
            <a:r>
              <a:rPr dirty="0" err="1"/>
              <a:t>autorização</a:t>
            </a:r>
            <a:r>
              <a:rPr dirty="0"/>
              <a:t> </a:t>
            </a:r>
            <a:r>
              <a:rPr dirty="0" err="1"/>
              <a:t>administrativa</a:t>
            </a:r>
            <a:r>
              <a:rPr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A GAMAC propõe R$ 2.000 mensais aos auxiliares e atendentes elegíveis que desempenhem atividades mais complexas e compatíveis com suas atribuições. A concessão depende do exercício comprovado dessas tarefas, da indicação fundamentada da chefia e de autorização administrativa. O anteprojeto exclui os ocupantes de cargo comissionado ou função gratificada. É importante cobrar critérios objetivos e iguais para todos os servidores que preencham os requisitos.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GAJ reconhece o trabalho efetivo vinculado à prestação jurisdicional nas unidades do apoio direto do primeiro e do segundo grau. O valor proposto é de dois mil reais mensais para servidores efetivos e comissionados que atendam às condições do regulamento e recebam indicação da chefia. O anexo exclui expressamente oficiais de justiça, agentes de segurança, comissários e analistas de Pedagogia, Psicologia e Serviço Social. E o pagamento deve cessar caso o servidor seja movimentado para unidade que não seja classificada como apoio direto.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GATIC foi criada para reconhecer atividades estratégicas ligadas à tecnologia da informação e comunicação, com valor mensal proposto de dois mil reais. O anexo relaciona servidores comissionados e cargos efetivos específicos vinculados à Secretaria de TIC, como analistas e auxiliares de tecnologia. Porém, trabalhar com computadores ou pertencer ao setor não gera pagamento automaticamente: a atividade estratégica ainda deverá ser definida em ato próprio. Também aqui existe indicação da chefia e autorização administrativa, ponto que exige transparência.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 anteprojeto permite acumular GAMAC, GAJ e GATIC, mas apenas quando cada requisito for atendido e existirem fatos geradores distintos. Isso significa que dois mil ou quatro mil reais podem ser cenários possíveis, e não valores assegurados a todos. O texto também estabelece hipóteses de interrupção do pagamento e veda a incorporação dessas gratificações ao vencimento ou aos proventos. Chamamos atenção especial para a cessação durante licença para exercício de mandato classista, que deverá ser objeto de análise sindical.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O slide apresenta a evolução dos percentuais indicada para Pedagogia, Psicologia e Serviço Social: 30%, depois 40%, com proposta de equalização em 70%. Para oficiais de justiça, avaliadores, agentes de segurança e comissários, a referência proposta permanece em 70%. O percentual é calculado sobre o vencimento-base, de forma que o resultado financeiro depende do padrão e da referência de cada pessoa. O texto contém regra específica para analistas antigos e ressalvas quanto aos aposentados, que precisam ser consideradas na avaliação sindical.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Hoje o treinamento pode gerar adicional de um a três por cento do vencimento-base, conforme a carga horária comprovada. A proposta uniformiza a nova concessão em quatro por cento com pelo menos duzentas e cinquenta horas, realizadas após a publicação da lei de 2024. Exige alinhamento com a chefia, relação com as tarefas, pagamento por dois anos e restringe o aproveitamento simultâneo dos cursos para outras vantagens ou folgas. Os pedidos apresentados antes da entrada em vigor do novo texto são preservados sob a norma que valia quando foram protocolados.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A proposta estabelece os valores de plantão por dia efetivo de serviço: R$ 222,48 de segunda a sexta, R$ 424,08 aos sábados e pontos facultativos e R$ 593,71 nos domingos, feriados e recesso. Quanto às folgas, o § 11 proposto para o art. 27 dispõe literalmente: 'É vedada a concessão de folgas compensatórias em substituição ao pagamento das gratificações de plantão e de sobreaviso.' Essa vedação deve ser distinguida das situações jurídicas já constituídas, preservadas pelo art. 8º do anteprojeto. Continuam previstos os requisitos de indicação prévia e autorização.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gratificação de sobreaviso é uma novidade que busca reconhecer o tempo em que o servidor permanece disponível para eventual chamada. O valor é por dia de disponibilidade e varia conforme seja dia útil, sábado ou ponto facultativo, domingo, feriado ou recesso. Se houver acionamento, a redação prevê pagamento de plantão relativo ao dia de atuação, e as duas gratificações não podem ser recebidas simultaneamente pelo mesmo período. A escala, a indicação da chefia e as regras administrativas precisam estar formalmente definidas.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O texto prevê a extinção gradual de determinadas carreiras e a transformação de cento e cinquenta e seis cargos vagos em Analista Judiciário, classe A, referência 01. Isso não significa demissão ou mudança automática dos atuais ocupantes: permanecem assegurados vínculo, estabilidade, remuneração, progressão, remoção e demais direitos previstos no texto até a vacância. Os novos provimentos não são imediatos e dependem do interesse público, das necessidades institucionais e da disponibilidade orçamentária. O SINDJU deverá acompanhar as repercussões sobre distribuição da força de trabalho, concursos e valorização dos servidores.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A proposta amplia as possibilidades de acesso à direção de secretaria, com requisitos e uma ordem de preferência. Também atualiza descrições de cargos para rotinas digitais, tratamento de dados e automação, observadas as competências e a formação específica. O ciclo quadrienal trata do planejamento de novas vantagens remuneratórias, com ressalvas para revisão geral, reajustes autorizados e progressão. Esses três pontos merecem avaliação da categoria por suas repercussões na organização funcional e na política de pessoal.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O SINDJU entende que os valores propostos devem ser analisados junto com todas as condições que permitem ou impedem o pagamento. É necessário esclarecer a indicação das chefias, a classificação de unidades, os atos regulamentares e os caminhos para contestar decisões. Também precisamos avaliar as exclusões de carreiras, os efeitos da não incorporação e os impactos dos cargos em extinção sobre lotação, concursos de remoção e distribuição do trabalho. O projeto foi apresentado e discutido, mas isso não significa que o Sindicato ou a categoria o tenham validado.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Divulgar as propostas, ouvir a categoria, negociar os ajustes necessários e validar os encaminhamentos com a base fazem parte da prática de atuação do SINDJU, fortalecida ao longo dos dez anos de Retomada. A análise precisa alcançar cada carreira, especialidade e unidade de lotação, inclusive aqueles que podem ficar fora das novas gratificações. O Sindicato cobra critérios objetivos de concessão, transparência e segurança jurídica, além de acompanhar a tramitação legislativa. A posição coletiva não se confunde com simples aceitação da proposta anunciada pela Administração.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Agora queremos ouvir cada servidor e servidora, porque o alcance dessas mudanças depende da realidade funcional de cada um. Escreva seu cargo, sua unidade ou comarca e sua pergunta, evitando compartilhar dados pessoais sensíveis no chat. O SINDJU organizará as dúvidas e propostas para orientar a análise coletiva e os encaminhamentos da negociação. A experiência dos dez anos de Retomada mostra que os avanços se constroem com informação, organização e unidade.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01E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8412480" y="-548640"/>
            <a:ext cx="4251960" cy="2423160"/>
          </a:xfrm>
          <a:prstGeom prst="roundRect">
            <a:avLst/>
          </a:prstGeom>
          <a:solidFill>
            <a:srgbClr val="2B4467"/>
          </a:solidFill>
          <a:ln w="8890">
            <a:solidFill>
              <a:srgbClr val="2B4467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10332720" y="4663440"/>
            <a:ext cx="3566160" cy="2423160"/>
          </a:xfrm>
          <a:prstGeom prst="roundRect">
            <a:avLst/>
          </a:prstGeom>
          <a:solidFill>
            <a:srgbClr val="36597B"/>
          </a:solidFill>
          <a:ln w="8890">
            <a:solidFill>
              <a:srgbClr val="36597B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Text 3"/>
          <p:cNvSpPr txBox="1"/>
          <p:nvPr/>
        </p:nvSpPr>
        <p:spPr>
          <a:xfrm>
            <a:off x="658368" y="475488"/>
            <a:ext cx="8503920" cy="2560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00" b="1" kern="0" spc="190" dirty="0">
                <a:solidFill>
                  <a:srgbClr val="EAC45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•    10 ANOS DE RETOMADA</a:t>
            </a:r>
            <a:endParaRPr lang="en-US" sz="1200" dirty="0"/>
          </a:p>
        </p:txBody>
      </p:sp>
      <p:sp>
        <p:nvSpPr>
          <p:cNvPr id="6" name="Text 4"/>
          <p:cNvSpPr txBox="1"/>
          <p:nvPr/>
        </p:nvSpPr>
        <p:spPr>
          <a:xfrm>
            <a:off x="694944" y="1143000"/>
            <a:ext cx="10607040" cy="11887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41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PCCR 2027: o que muda</a:t>
            </a:r>
            <a:endParaRPr lang="en-US" sz="4100" dirty="0"/>
          </a:p>
          <a:p>
            <a:pPr marL="0" indent="0" algn="l">
              <a:buNone/>
            </a:pPr>
            <a:r>
              <a:rPr lang="en-US" sz="41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para a categoria?</a:t>
            </a:r>
            <a:endParaRPr lang="en-US" sz="4100" dirty="0"/>
          </a:p>
        </p:txBody>
      </p:sp>
      <p:sp>
        <p:nvSpPr>
          <p:cNvPr id="7" name="Text 5"/>
          <p:cNvSpPr txBox="1"/>
          <p:nvPr/>
        </p:nvSpPr>
        <p:spPr>
          <a:xfrm>
            <a:off x="731520" y="2743200"/>
            <a:ext cx="10424160" cy="9144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00" dirty="0">
                <a:solidFill>
                  <a:srgbClr val="E5EDF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Pautas históricas. Conquistas coletivas.</a:t>
            </a:r>
            <a:endParaRPr lang="en-US" sz="2200" dirty="0"/>
          </a:p>
          <a:p>
            <a:pPr marL="0" indent="0" algn="l">
              <a:buNone/>
            </a:pPr>
            <a:r>
              <a:rPr lang="en-US" sz="2200" dirty="0">
                <a:solidFill>
                  <a:srgbClr val="E5EDF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decisão precisa ser da categoria.</a:t>
            </a:r>
            <a:endParaRPr lang="en-US" sz="2200" dirty="0"/>
          </a:p>
        </p:txBody>
      </p:sp>
      <p:sp>
        <p:nvSpPr>
          <p:cNvPr id="8" name="Shape 6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2B4467"/>
          </a:solidFill>
          <a:ln w="8890">
            <a:solidFill>
              <a:srgbClr val="2B4467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Text 7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D4E0E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0" name="Text 8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1/18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FFFFFF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Base: anteprojeto SEI 0079613-16.2026.8.14.0900, pp. 12–59.</a:t>
            </a:r>
            <a:endParaRPr lang="en-US" sz="830" dirty="0"/>
          </a:p>
        </p:txBody>
      </p:sp>
      <p:sp>
        <p:nvSpPr>
          <p:cNvPr id="12" name="Shape 10"/>
          <p:cNvSpPr/>
          <p:nvPr/>
        </p:nvSpPr>
        <p:spPr>
          <a:xfrm>
            <a:off x="731520" y="4233672"/>
            <a:ext cx="3255264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3" name="Text 11"/>
          <p:cNvSpPr txBox="1"/>
          <p:nvPr/>
        </p:nvSpPr>
        <p:spPr>
          <a:xfrm>
            <a:off x="804672" y="4247388"/>
            <a:ext cx="310896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0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LIVE DE ESCLARECIMENTO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722376" y="4919472"/>
            <a:ext cx="10378440" cy="667512"/>
          </a:xfrm>
          <a:prstGeom prst="roundRect">
            <a:avLst/>
          </a:prstGeom>
          <a:solidFill>
            <a:srgbClr val="2B4467"/>
          </a:solidFill>
          <a:ln w="8890">
            <a:solidFill>
              <a:srgbClr val="2B4467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/>
          <p:cNvSpPr txBox="1"/>
          <p:nvPr/>
        </p:nvSpPr>
        <p:spPr>
          <a:xfrm>
            <a:off x="1014984" y="5102352"/>
            <a:ext cx="9875520" cy="3108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Transparência  •  Impactos reais  •  Benefícios e restrições</a:t>
            </a:r>
            <a:endParaRPr lang="en-US" sz="1800" dirty="0"/>
          </a:p>
        </p:txBody>
      </p:sp>
      <p:sp>
        <p:nvSpPr>
          <p:cNvPr id="16" name="Rounded Rectangle 15"/>
          <p:cNvSpPr/>
          <p:nvPr/>
        </p:nvSpPr>
        <p:spPr>
          <a:xfrm>
            <a:off x="8485632" y="265176"/>
            <a:ext cx="3218688" cy="832104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7" name="Picture 16" descr="sindju_marca_reproduzi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2792" y="374904"/>
            <a:ext cx="2953512" cy="60350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9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As conquistas não começaram agora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Dez anos de Retomada do SINDJU: a organização coletiva recolocou a valorização no centro do debate.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Fonte: texto sindical fornecido; histórico de mobilização e aprovação do PCCR 2024.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530352" y="1828800"/>
            <a:ext cx="2715768" cy="2907792"/>
          </a:xfrm>
          <a:prstGeom prst="round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Shape 12"/>
          <p:cNvSpPr/>
          <p:nvPr/>
        </p:nvSpPr>
        <p:spPr>
          <a:xfrm>
            <a:off x="694944" y="2057400"/>
            <a:ext cx="978408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/>
          <p:cNvSpPr txBox="1"/>
          <p:nvPr/>
        </p:nvSpPr>
        <p:spPr>
          <a:xfrm>
            <a:off x="768096" y="2071116"/>
            <a:ext cx="832104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2016</a:t>
            </a:r>
            <a:endParaRPr lang="en-US" sz="1100" dirty="0"/>
          </a:p>
        </p:txBody>
      </p:sp>
      <p:sp>
        <p:nvSpPr>
          <p:cNvPr id="16" name="Text 14"/>
          <p:cNvSpPr txBox="1"/>
          <p:nvPr/>
        </p:nvSpPr>
        <p:spPr>
          <a:xfrm>
            <a:off x="713232" y="2660904"/>
            <a:ext cx="233172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RETOMADA</a:t>
            </a:r>
            <a:endParaRPr lang="en-US" sz="1800" dirty="0"/>
          </a:p>
        </p:txBody>
      </p:sp>
      <p:sp>
        <p:nvSpPr>
          <p:cNvPr id="17" name="Text 15"/>
          <p:cNvSpPr txBox="1"/>
          <p:nvPr/>
        </p:nvSpPr>
        <p:spPr>
          <a:xfrm>
            <a:off x="713232" y="3200400"/>
            <a:ext cx="2331720" cy="1143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2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Reconstrução da organização e da representação sindical.</a:t>
            </a:r>
            <a:endParaRPr lang="en-US" sz="1620" dirty="0"/>
          </a:p>
        </p:txBody>
      </p:sp>
      <p:sp>
        <p:nvSpPr>
          <p:cNvPr id="18" name="Shape 16"/>
          <p:cNvSpPr/>
          <p:nvPr/>
        </p:nvSpPr>
        <p:spPr>
          <a:xfrm>
            <a:off x="3438144" y="1828800"/>
            <a:ext cx="2715768" cy="2907792"/>
          </a:xfrm>
          <a:prstGeom prst="round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Shape 17"/>
          <p:cNvSpPr/>
          <p:nvPr/>
        </p:nvSpPr>
        <p:spPr>
          <a:xfrm>
            <a:off x="3602736" y="2057400"/>
            <a:ext cx="1152144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/>
          <p:cNvSpPr txBox="1"/>
          <p:nvPr/>
        </p:nvSpPr>
        <p:spPr>
          <a:xfrm>
            <a:off x="3675888" y="2071116"/>
            <a:ext cx="100584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2016–2024</a:t>
            </a:r>
            <a:endParaRPr lang="en-US" sz="1100" dirty="0"/>
          </a:p>
        </p:txBody>
      </p:sp>
      <p:sp>
        <p:nvSpPr>
          <p:cNvPr id="21" name="Text 19"/>
          <p:cNvSpPr txBox="1"/>
          <p:nvPr/>
        </p:nvSpPr>
        <p:spPr>
          <a:xfrm>
            <a:off x="3621024" y="2660904"/>
            <a:ext cx="233172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MOBILIZAÇÃO</a:t>
            </a:r>
            <a:endParaRPr lang="en-US" sz="1800" dirty="0"/>
          </a:p>
        </p:txBody>
      </p:sp>
      <p:sp>
        <p:nvSpPr>
          <p:cNvPr id="22" name="Text 20"/>
          <p:cNvSpPr txBox="1"/>
          <p:nvPr/>
        </p:nvSpPr>
        <p:spPr>
          <a:xfrm>
            <a:off x="3621024" y="3200400"/>
            <a:ext cx="2331720" cy="1143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2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Assembleias, negociação institucional e movimentos grevistas.</a:t>
            </a:r>
            <a:endParaRPr lang="en-US" sz="1620" dirty="0"/>
          </a:p>
        </p:txBody>
      </p:sp>
      <p:sp>
        <p:nvSpPr>
          <p:cNvPr id="23" name="Shape 21"/>
          <p:cNvSpPr/>
          <p:nvPr/>
        </p:nvSpPr>
        <p:spPr>
          <a:xfrm>
            <a:off x="6345936" y="1828800"/>
            <a:ext cx="2715768" cy="2907792"/>
          </a:xfrm>
          <a:prstGeom prst="round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" name="Shape 22"/>
          <p:cNvSpPr/>
          <p:nvPr/>
        </p:nvSpPr>
        <p:spPr>
          <a:xfrm>
            <a:off x="6510528" y="2057400"/>
            <a:ext cx="978408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5" name="Text 23"/>
          <p:cNvSpPr txBox="1"/>
          <p:nvPr/>
        </p:nvSpPr>
        <p:spPr>
          <a:xfrm>
            <a:off x="6583680" y="2071116"/>
            <a:ext cx="832104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2024</a:t>
            </a:r>
            <a:endParaRPr lang="en-US" sz="1100" dirty="0"/>
          </a:p>
        </p:txBody>
      </p:sp>
      <p:sp>
        <p:nvSpPr>
          <p:cNvPr id="26" name="Text 24"/>
          <p:cNvSpPr txBox="1"/>
          <p:nvPr/>
        </p:nvSpPr>
        <p:spPr>
          <a:xfrm>
            <a:off x="6528816" y="2660904"/>
            <a:ext cx="233172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PCCR</a:t>
            </a:r>
            <a:endParaRPr lang="en-US" sz="1800" dirty="0"/>
          </a:p>
        </p:txBody>
      </p:sp>
      <p:sp>
        <p:nvSpPr>
          <p:cNvPr id="27" name="Text 25"/>
          <p:cNvSpPr txBox="1"/>
          <p:nvPr/>
        </p:nvSpPr>
        <p:spPr>
          <a:xfrm>
            <a:off x="6528816" y="3200400"/>
            <a:ext cx="2331720" cy="1143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2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Lei nº 10.803/2024: resultado de uma luta prolongada.</a:t>
            </a:r>
            <a:endParaRPr lang="en-US" sz="1620" dirty="0"/>
          </a:p>
        </p:txBody>
      </p:sp>
      <p:sp>
        <p:nvSpPr>
          <p:cNvPr id="28" name="Shape 26"/>
          <p:cNvSpPr/>
          <p:nvPr/>
        </p:nvSpPr>
        <p:spPr>
          <a:xfrm>
            <a:off x="9253728" y="1828800"/>
            <a:ext cx="2715768" cy="2907792"/>
          </a:xfrm>
          <a:prstGeom prst="roundRect">
            <a:avLst/>
          </a:prstGeom>
          <a:solidFill>
            <a:srgbClr val="192B46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9" name="Shape 27"/>
          <p:cNvSpPr/>
          <p:nvPr/>
        </p:nvSpPr>
        <p:spPr>
          <a:xfrm>
            <a:off x="9418320" y="2057400"/>
            <a:ext cx="978408" cy="301752"/>
          </a:xfrm>
          <a:prstGeom prst="roundRect">
            <a:avLst/>
          </a:prstGeom>
          <a:solidFill>
            <a:srgbClr val="EAC456"/>
          </a:solidFill>
          <a:ln w="8890">
            <a:solidFill>
              <a:srgbClr val="EAC45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0" name="Text 28"/>
          <p:cNvSpPr txBox="1"/>
          <p:nvPr/>
        </p:nvSpPr>
        <p:spPr>
          <a:xfrm>
            <a:off x="9491472" y="2071116"/>
            <a:ext cx="832104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kern="0" spc="65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2026</a:t>
            </a:r>
            <a:endParaRPr lang="en-US" sz="1100" dirty="0"/>
          </a:p>
        </p:txBody>
      </p:sp>
      <p:sp>
        <p:nvSpPr>
          <p:cNvPr id="31" name="Text 29"/>
          <p:cNvSpPr txBox="1"/>
          <p:nvPr/>
        </p:nvSpPr>
        <p:spPr>
          <a:xfrm>
            <a:off x="9436608" y="2660904"/>
            <a:ext cx="233172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NOVA PROPOSTA</a:t>
            </a:r>
            <a:endParaRPr lang="en-US" sz="1800" dirty="0"/>
          </a:p>
        </p:txBody>
      </p:sp>
      <p:sp>
        <p:nvSpPr>
          <p:cNvPr id="32" name="Text 30"/>
          <p:cNvSpPr txBox="1"/>
          <p:nvPr/>
        </p:nvSpPr>
        <p:spPr>
          <a:xfrm>
            <a:off x="9436608" y="3200400"/>
            <a:ext cx="2331720" cy="1143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20" dirty="0">
                <a:solidFill>
                  <a:srgbClr val="E1EAF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Pautas históricas voltam à mesa: gratificações, risco e plantões.</a:t>
            </a:r>
            <a:endParaRPr lang="en-US" sz="1620" dirty="0"/>
          </a:p>
        </p:txBody>
      </p:sp>
      <p:sp>
        <p:nvSpPr>
          <p:cNvPr id="33" name="Shape 31"/>
          <p:cNvSpPr/>
          <p:nvPr/>
        </p:nvSpPr>
        <p:spPr>
          <a:xfrm>
            <a:off x="566928" y="5230368"/>
            <a:ext cx="11018520" cy="466344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4" name="Text 32"/>
          <p:cNvSpPr txBox="1"/>
          <p:nvPr/>
        </p:nvSpPr>
        <p:spPr>
          <a:xfrm>
            <a:off x="795528" y="5294376"/>
            <a:ext cx="10561320" cy="33832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1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AS PAUTAS SÃO HISTÓRICAS. OS AVANÇOS RESULTAM DA LUTA COLETIVA.</a:t>
            </a:r>
            <a:endParaRPr lang="en-US" sz="161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9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que fase está a proposta?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 Pleno do Tribunal aprovou o anteprojeto; a lei nova ainda depende de tramitação legislativa.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Fontes: anteprojeto p. 20; notícia TJPA de 04/11/2026.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594360" y="1819656"/>
            <a:ext cx="3730752" cy="2176272"/>
          </a:xfrm>
          <a:prstGeom prst="roundRect">
            <a:avLst/>
          </a:prstGeom>
          <a:solidFill>
            <a:srgbClr val="EAF4F0"/>
          </a:solidFill>
          <a:ln w="8890">
            <a:solidFill>
              <a:srgbClr val="367F71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2"/>
          <p:cNvSpPr txBox="1"/>
          <p:nvPr/>
        </p:nvSpPr>
        <p:spPr>
          <a:xfrm>
            <a:off x="804672" y="2066544"/>
            <a:ext cx="3264408" cy="34747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367F7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04/11/2026</a:t>
            </a:r>
            <a:endParaRPr lang="en-US" sz="1500" dirty="0"/>
          </a:p>
        </p:txBody>
      </p:sp>
      <p:sp>
        <p:nvSpPr>
          <p:cNvPr id="15" name="Text 13"/>
          <p:cNvSpPr txBox="1"/>
          <p:nvPr/>
        </p:nvSpPr>
        <p:spPr>
          <a:xfrm>
            <a:off x="804672" y="2578608"/>
            <a:ext cx="3246120" cy="7315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Aprovação no Pleno do TJPA</a:t>
            </a:r>
            <a:endParaRPr lang="en-US" sz="1900" dirty="0"/>
          </a:p>
        </p:txBody>
      </p:sp>
      <p:sp>
        <p:nvSpPr>
          <p:cNvPr id="16" name="Text 14"/>
          <p:cNvSpPr txBox="1"/>
          <p:nvPr/>
        </p:nvSpPr>
        <p:spPr>
          <a:xfrm>
            <a:off x="804672" y="3529584"/>
            <a:ext cx="3246120" cy="2286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Concluída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4526280" y="1819656"/>
            <a:ext cx="3730752" cy="2176272"/>
          </a:xfrm>
          <a:prstGeom prst="round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Text 16"/>
          <p:cNvSpPr txBox="1"/>
          <p:nvPr/>
        </p:nvSpPr>
        <p:spPr>
          <a:xfrm>
            <a:off x="4736592" y="2066544"/>
            <a:ext cx="3264408" cy="34747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D94F3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Próxima etapa</a:t>
            </a:r>
            <a:endParaRPr lang="en-US" sz="1500" dirty="0"/>
          </a:p>
        </p:txBody>
      </p:sp>
      <p:sp>
        <p:nvSpPr>
          <p:cNvPr id="19" name="Text 17"/>
          <p:cNvSpPr txBox="1"/>
          <p:nvPr/>
        </p:nvSpPr>
        <p:spPr>
          <a:xfrm>
            <a:off x="4736592" y="2578608"/>
            <a:ext cx="3246120" cy="7315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Tramitação na ALEPA</a:t>
            </a:r>
            <a:endParaRPr lang="en-US" sz="1900" dirty="0"/>
          </a:p>
        </p:txBody>
      </p:sp>
      <p:sp>
        <p:nvSpPr>
          <p:cNvPr id="20" name="Text 18"/>
          <p:cNvSpPr txBox="1"/>
          <p:nvPr/>
        </p:nvSpPr>
        <p:spPr>
          <a:xfrm>
            <a:off x="4736592" y="3529584"/>
            <a:ext cx="3246120" cy="2286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acompanhar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8458200" y="1819656"/>
            <a:ext cx="3730752" cy="2176272"/>
          </a:xfrm>
          <a:prstGeom prst="round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Text 20"/>
          <p:cNvSpPr txBox="1"/>
          <p:nvPr/>
        </p:nvSpPr>
        <p:spPr>
          <a:xfrm>
            <a:off x="8668512" y="2066544"/>
            <a:ext cx="3264408" cy="34747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D94F3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Etapa final</a:t>
            </a:r>
            <a:endParaRPr lang="en-US" sz="1500" dirty="0"/>
          </a:p>
        </p:txBody>
      </p:sp>
      <p:sp>
        <p:nvSpPr>
          <p:cNvPr id="23" name="Text 21"/>
          <p:cNvSpPr txBox="1"/>
          <p:nvPr/>
        </p:nvSpPr>
        <p:spPr>
          <a:xfrm>
            <a:off x="8668512" y="2578608"/>
            <a:ext cx="3246120" cy="7315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Aprovação, sanção e publicação</a:t>
            </a:r>
            <a:endParaRPr lang="en-US" sz="1900" dirty="0"/>
          </a:p>
        </p:txBody>
      </p:sp>
      <p:sp>
        <p:nvSpPr>
          <p:cNvPr id="24" name="Text 22"/>
          <p:cNvSpPr txBox="1"/>
          <p:nvPr/>
        </p:nvSpPr>
        <p:spPr>
          <a:xfrm>
            <a:off x="8668512" y="3529584"/>
            <a:ext cx="3246120" cy="2286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Ainda não concluída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621792" y="4407408"/>
            <a:ext cx="10972800" cy="960120"/>
          </a:xfrm>
          <a:prstGeom prst="roundRect">
            <a:avLst/>
          </a:prstGeom>
          <a:solidFill>
            <a:srgbClr val="192B46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Shape 24"/>
          <p:cNvSpPr/>
          <p:nvPr/>
        </p:nvSpPr>
        <p:spPr>
          <a:xfrm>
            <a:off x="621792" y="4407408"/>
            <a:ext cx="64008" cy="960120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Text 25"/>
          <p:cNvSpPr txBox="1"/>
          <p:nvPr/>
        </p:nvSpPr>
        <p:spPr>
          <a:xfrm>
            <a:off x="822960" y="4590288"/>
            <a:ext cx="10561320" cy="2743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380" b="1" dirty="0">
                <a:solidFill>
                  <a:srgbClr val="EAC45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DATA PREVISTA DE EFEITOS FINANCEIROS</a:t>
            </a:r>
            <a:endParaRPr lang="en-US" sz="1380" dirty="0"/>
          </a:p>
        </p:txBody>
      </p:sp>
      <p:sp>
        <p:nvSpPr>
          <p:cNvPr id="28" name="Text 26"/>
          <p:cNvSpPr txBox="1"/>
          <p:nvPr/>
        </p:nvSpPr>
        <p:spPr>
          <a:xfrm>
            <a:off x="822960" y="4919472"/>
            <a:ext cx="10533888" cy="32918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20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01/01/2027 — somente se a proposta for aprovada e publicada com essa redação.</a:t>
            </a:r>
            <a:endParaRPr lang="en-US" sz="162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9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Mapa das alterações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Seis frentes de impacto — e uma pergunta central: quem será efetivamente contemplado?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Fonte: anteprojeto pp. 12–22, 17–20 e anexo III.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612648" y="1755648"/>
            <a:ext cx="3675888" cy="1682496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Shape 12"/>
          <p:cNvSpPr/>
          <p:nvPr/>
        </p:nvSpPr>
        <p:spPr>
          <a:xfrm>
            <a:off x="612648" y="1755648"/>
            <a:ext cx="64008" cy="1682496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/>
          <p:cNvSpPr txBox="1"/>
          <p:nvPr/>
        </p:nvSpPr>
        <p:spPr>
          <a:xfrm>
            <a:off x="813816" y="1938528"/>
            <a:ext cx="3264408" cy="5394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01  GAMAC • GAJ • GATIC</a:t>
            </a:r>
            <a:endParaRPr lang="en-US" sz="1800" dirty="0"/>
          </a:p>
        </p:txBody>
      </p:sp>
      <p:sp>
        <p:nvSpPr>
          <p:cNvPr id="16" name="Text 14"/>
          <p:cNvSpPr txBox="1"/>
          <p:nvPr/>
        </p:nvSpPr>
        <p:spPr>
          <a:xfrm>
            <a:off x="813816" y="2551176"/>
            <a:ext cx="3236976" cy="768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3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Novas gratificações de R$ 2 mil.</a:t>
            </a:r>
            <a:endParaRPr lang="en-US" sz="1530" dirty="0"/>
          </a:p>
        </p:txBody>
      </p:sp>
      <p:sp>
        <p:nvSpPr>
          <p:cNvPr id="17" name="Shape 15"/>
          <p:cNvSpPr/>
          <p:nvPr/>
        </p:nvSpPr>
        <p:spPr>
          <a:xfrm>
            <a:off x="4507992" y="1755648"/>
            <a:ext cx="3675888" cy="1682496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4507992" y="1755648"/>
            <a:ext cx="64008" cy="1682496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/>
          <p:cNvSpPr txBox="1"/>
          <p:nvPr/>
        </p:nvSpPr>
        <p:spPr>
          <a:xfrm>
            <a:off x="4709160" y="1938528"/>
            <a:ext cx="3264408" cy="5394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02  Risco de vida</a:t>
            </a:r>
            <a:endParaRPr lang="en-US" sz="1800" dirty="0"/>
          </a:p>
        </p:txBody>
      </p:sp>
      <p:sp>
        <p:nvSpPr>
          <p:cNvPr id="20" name="Text 18"/>
          <p:cNvSpPr txBox="1"/>
          <p:nvPr/>
        </p:nvSpPr>
        <p:spPr>
          <a:xfrm>
            <a:off x="4709160" y="2551176"/>
            <a:ext cx="3236976" cy="768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3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Percentual proposto de 70%.</a:t>
            </a:r>
            <a:endParaRPr lang="en-US" sz="1530" dirty="0"/>
          </a:p>
        </p:txBody>
      </p:sp>
      <p:sp>
        <p:nvSpPr>
          <p:cNvPr id="21" name="Shape 19"/>
          <p:cNvSpPr/>
          <p:nvPr/>
        </p:nvSpPr>
        <p:spPr>
          <a:xfrm>
            <a:off x="8403336" y="1755648"/>
            <a:ext cx="3675888" cy="1682496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Shape 20"/>
          <p:cNvSpPr/>
          <p:nvPr/>
        </p:nvSpPr>
        <p:spPr>
          <a:xfrm>
            <a:off x="8403336" y="1755648"/>
            <a:ext cx="64008" cy="1682496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/>
          <p:cNvSpPr txBox="1"/>
          <p:nvPr/>
        </p:nvSpPr>
        <p:spPr>
          <a:xfrm>
            <a:off x="8604504" y="1938528"/>
            <a:ext cx="3264408" cy="5394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03  Qualificação</a:t>
            </a:r>
            <a:endParaRPr lang="en-US" sz="1800" dirty="0"/>
          </a:p>
        </p:txBody>
      </p:sp>
      <p:sp>
        <p:nvSpPr>
          <p:cNvPr id="24" name="Text 22"/>
          <p:cNvSpPr txBox="1"/>
          <p:nvPr/>
        </p:nvSpPr>
        <p:spPr>
          <a:xfrm>
            <a:off x="8604504" y="2551176"/>
            <a:ext cx="3236976" cy="768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3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Treinamento com regra de 4%.</a:t>
            </a:r>
            <a:endParaRPr lang="en-US" sz="1530" dirty="0"/>
          </a:p>
        </p:txBody>
      </p:sp>
      <p:sp>
        <p:nvSpPr>
          <p:cNvPr id="25" name="Shape 23"/>
          <p:cNvSpPr/>
          <p:nvPr/>
        </p:nvSpPr>
        <p:spPr>
          <a:xfrm>
            <a:off x="612648" y="3648456"/>
            <a:ext cx="3675888" cy="1682496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Shape 24"/>
          <p:cNvSpPr/>
          <p:nvPr/>
        </p:nvSpPr>
        <p:spPr>
          <a:xfrm>
            <a:off x="612648" y="3648456"/>
            <a:ext cx="64008" cy="1682496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Text 25"/>
          <p:cNvSpPr txBox="1"/>
          <p:nvPr/>
        </p:nvSpPr>
        <p:spPr>
          <a:xfrm>
            <a:off x="813816" y="3831336"/>
            <a:ext cx="3264408" cy="5394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04  Plantão e sobreaviso</a:t>
            </a:r>
            <a:endParaRPr lang="en-US" sz="1800" dirty="0"/>
          </a:p>
        </p:txBody>
      </p:sp>
      <p:sp>
        <p:nvSpPr>
          <p:cNvPr id="28" name="Text 26"/>
          <p:cNvSpPr txBox="1"/>
          <p:nvPr/>
        </p:nvSpPr>
        <p:spPr>
          <a:xfrm>
            <a:off x="813816" y="4443984"/>
            <a:ext cx="3236976" cy="768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3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Pagamento por dia de escala.</a:t>
            </a:r>
            <a:endParaRPr lang="en-US" sz="1530" dirty="0"/>
          </a:p>
        </p:txBody>
      </p:sp>
      <p:sp>
        <p:nvSpPr>
          <p:cNvPr id="29" name="Shape 27"/>
          <p:cNvSpPr/>
          <p:nvPr/>
        </p:nvSpPr>
        <p:spPr>
          <a:xfrm>
            <a:off x="4507992" y="3648456"/>
            <a:ext cx="3675888" cy="1682496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0" name="Shape 28"/>
          <p:cNvSpPr/>
          <p:nvPr/>
        </p:nvSpPr>
        <p:spPr>
          <a:xfrm>
            <a:off x="4507992" y="3648456"/>
            <a:ext cx="64008" cy="1682496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1" name="Text 29"/>
          <p:cNvSpPr txBox="1"/>
          <p:nvPr/>
        </p:nvSpPr>
        <p:spPr>
          <a:xfrm>
            <a:off x="4709160" y="3831336"/>
            <a:ext cx="3264408" cy="5394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05  Carreiras e cargos</a:t>
            </a:r>
            <a:endParaRPr lang="en-US" sz="1800" dirty="0"/>
          </a:p>
        </p:txBody>
      </p:sp>
      <p:sp>
        <p:nvSpPr>
          <p:cNvPr id="32" name="Text 30"/>
          <p:cNvSpPr txBox="1"/>
          <p:nvPr/>
        </p:nvSpPr>
        <p:spPr>
          <a:xfrm>
            <a:off x="4709160" y="4443984"/>
            <a:ext cx="3236976" cy="768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3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Extinções e transformação de vagas.</a:t>
            </a:r>
            <a:endParaRPr lang="en-US" sz="1530" dirty="0"/>
          </a:p>
        </p:txBody>
      </p:sp>
      <p:sp>
        <p:nvSpPr>
          <p:cNvPr id="33" name="Shape 31"/>
          <p:cNvSpPr/>
          <p:nvPr/>
        </p:nvSpPr>
        <p:spPr>
          <a:xfrm>
            <a:off x="8403336" y="3648456"/>
            <a:ext cx="3675888" cy="1682496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4" name="Shape 32"/>
          <p:cNvSpPr/>
          <p:nvPr/>
        </p:nvSpPr>
        <p:spPr>
          <a:xfrm>
            <a:off x="8403336" y="3648456"/>
            <a:ext cx="64008" cy="1682496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5" name="Text 33"/>
          <p:cNvSpPr txBox="1"/>
          <p:nvPr/>
        </p:nvSpPr>
        <p:spPr>
          <a:xfrm>
            <a:off x="8604504" y="3831336"/>
            <a:ext cx="3264408" cy="5394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06  Outras normas</a:t>
            </a:r>
            <a:endParaRPr lang="en-US" sz="1800" dirty="0"/>
          </a:p>
        </p:txBody>
      </p:sp>
      <p:sp>
        <p:nvSpPr>
          <p:cNvPr id="36" name="Text 34"/>
          <p:cNvSpPr txBox="1"/>
          <p:nvPr/>
        </p:nvSpPr>
        <p:spPr>
          <a:xfrm>
            <a:off x="8604504" y="4443984"/>
            <a:ext cx="3236976" cy="768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3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Direção, atribuições e ciclo de 4 anos.</a:t>
            </a:r>
            <a:endParaRPr lang="en-US" sz="1530" dirty="0"/>
          </a:p>
        </p:txBody>
      </p:sp>
      <p:sp>
        <p:nvSpPr>
          <p:cNvPr id="37" name="Shape 35"/>
          <p:cNvSpPr/>
          <p:nvPr/>
        </p:nvSpPr>
        <p:spPr>
          <a:xfrm>
            <a:off x="566928" y="5669280"/>
            <a:ext cx="11018520" cy="466344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8" name="Text 36"/>
          <p:cNvSpPr txBox="1"/>
          <p:nvPr/>
        </p:nvSpPr>
        <p:spPr>
          <a:xfrm>
            <a:off x="795528" y="5733288"/>
            <a:ext cx="10561320" cy="33832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1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NENHUMA GRATIFICAÇÃO NOVA É CONCEDIDA AUTOMATICAMENTE.</a:t>
            </a:r>
            <a:endParaRPr lang="en-US" sz="161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9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Novas gratificações: três regras distintas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As três gratificações possuem o mesmo valor, mas não as mesmas regras de concessão.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Fonte: anteprojeto art. 27, VIII–X e anexo IV, pp. 14, 21–22.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566928" y="1709928"/>
            <a:ext cx="2112264" cy="56692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2"/>
          <p:cNvSpPr txBox="1"/>
          <p:nvPr/>
        </p:nvSpPr>
        <p:spPr>
          <a:xfrm>
            <a:off x="722376" y="1847088"/>
            <a:ext cx="1837944" cy="246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sz="1240" b="1">
                <a:solidFill>
                  <a:srgbClr val="FFFFFF"/>
                </a:solidFill>
                <a:latin typeface="Aptos"/>
              </a:rPr>
              <a:t>SIGLA</a:t>
            </a:r>
            <a:endParaRPr lang="en-US" sz="1240" dirty="0"/>
          </a:p>
        </p:txBody>
      </p:sp>
      <p:sp>
        <p:nvSpPr>
          <p:cNvPr id="15" name="Shape 13"/>
          <p:cNvSpPr/>
          <p:nvPr/>
        </p:nvSpPr>
        <p:spPr>
          <a:xfrm>
            <a:off x="2743200" y="1709928"/>
            <a:ext cx="2651760" cy="56692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" name="Text 14"/>
          <p:cNvSpPr txBox="1"/>
          <p:nvPr/>
        </p:nvSpPr>
        <p:spPr>
          <a:xfrm>
            <a:off x="2898648" y="1847088"/>
            <a:ext cx="2377440" cy="246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sz="1240" b="1">
                <a:solidFill>
                  <a:srgbClr val="FFFFFF"/>
                </a:solidFill>
                <a:latin typeface="Aptos"/>
              </a:rPr>
              <a:t>DENOMINAÇÃO</a:t>
            </a:r>
            <a:endParaRPr lang="en-US" sz="1240" dirty="0"/>
          </a:p>
        </p:txBody>
      </p:sp>
      <p:sp>
        <p:nvSpPr>
          <p:cNvPr id="17" name="Shape 15"/>
          <p:cNvSpPr/>
          <p:nvPr/>
        </p:nvSpPr>
        <p:spPr>
          <a:xfrm>
            <a:off x="5440680" y="1709928"/>
            <a:ext cx="2871216" cy="56692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Text 16"/>
          <p:cNvSpPr txBox="1"/>
          <p:nvPr/>
        </p:nvSpPr>
        <p:spPr>
          <a:xfrm>
            <a:off x="5596128" y="1847088"/>
            <a:ext cx="2596896" cy="246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4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VALOR PROPOSTO</a:t>
            </a:r>
            <a:endParaRPr lang="en-US" sz="1240" dirty="0"/>
          </a:p>
        </p:txBody>
      </p:sp>
      <p:sp>
        <p:nvSpPr>
          <p:cNvPr id="19" name="Shape 17"/>
          <p:cNvSpPr/>
          <p:nvPr/>
        </p:nvSpPr>
        <p:spPr>
          <a:xfrm>
            <a:off x="8385048" y="1709928"/>
            <a:ext cx="3227832" cy="56692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/>
          <p:cNvSpPr txBox="1"/>
          <p:nvPr/>
        </p:nvSpPr>
        <p:spPr>
          <a:xfrm>
            <a:off x="8540496" y="1847088"/>
            <a:ext cx="2953512" cy="246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4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FATO GERADOR</a:t>
            </a:r>
            <a:endParaRPr lang="en-US" sz="1240" dirty="0"/>
          </a:p>
        </p:txBody>
      </p:sp>
      <p:sp>
        <p:nvSpPr>
          <p:cNvPr id="21" name="Shape 19"/>
          <p:cNvSpPr/>
          <p:nvPr/>
        </p:nvSpPr>
        <p:spPr>
          <a:xfrm>
            <a:off x="566928" y="2295144"/>
            <a:ext cx="2112264" cy="987552"/>
          </a:xfrm>
          <a:prstGeom prst="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Text 20"/>
          <p:cNvSpPr txBox="1"/>
          <p:nvPr/>
        </p:nvSpPr>
        <p:spPr>
          <a:xfrm>
            <a:off x="722376" y="2441448"/>
            <a:ext cx="1837944" cy="65836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1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GAMAC</a:t>
            </a:r>
            <a:endParaRPr lang="en-US" sz="1610" dirty="0"/>
          </a:p>
        </p:txBody>
      </p:sp>
      <p:sp>
        <p:nvSpPr>
          <p:cNvPr id="23" name="Shape 21"/>
          <p:cNvSpPr/>
          <p:nvPr/>
        </p:nvSpPr>
        <p:spPr>
          <a:xfrm>
            <a:off x="2743200" y="2295144"/>
            <a:ext cx="2651760" cy="987552"/>
          </a:xfrm>
          <a:prstGeom prst="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" name="Text 22"/>
          <p:cNvSpPr txBox="1"/>
          <p:nvPr/>
        </p:nvSpPr>
        <p:spPr>
          <a:xfrm>
            <a:off x="2898648" y="2441448"/>
            <a:ext cx="2377440" cy="65836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sz="1320" b="1">
                <a:solidFill>
                  <a:srgbClr val="192B46"/>
                </a:solidFill>
                <a:latin typeface="Aptos"/>
              </a:rPr>
              <a:t>Gratificação de Atividade
de Maior Complexidade</a:t>
            </a:r>
            <a:endParaRPr lang="en-US" sz="1610" dirty="0"/>
          </a:p>
        </p:txBody>
      </p:sp>
      <p:sp>
        <p:nvSpPr>
          <p:cNvPr id="25" name="Shape 23"/>
          <p:cNvSpPr/>
          <p:nvPr/>
        </p:nvSpPr>
        <p:spPr>
          <a:xfrm>
            <a:off x="5440680" y="2295144"/>
            <a:ext cx="2871216" cy="987552"/>
          </a:xfrm>
          <a:prstGeom prst="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Text 24"/>
          <p:cNvSpPr txBox="1"/>
          <p:nvPr/>
        </p:nvSpPr>
        <p:spPr>
          <a:xfrm>
            <a:off x="5596128" y="2441448"/>
            <a:ext cx="2596896" cy="65836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D94F3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R$ 2.000/mês</a:t>
            </a:r>
            <a:endParaRPr lang="en-US" sz="1950" dirty="0"/>
          </a:p>
        </p:txBody>
      </p:sp>
      <p:sp>
        <p:nvSpPr>
          <p:cNvPr id="27" name="Shape 25"/>
          <p:cNvSpPr/>
          <p:nvPr/>
        </p:nvSpPr>
        <p:spPr>
          <a:xfrm>
            <a:off x="8385048" y="2295144"/>
            <a:ext cx="3227832" cy="987552"/>
          </a:xfrm>
          <a:prstGeom prst="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8" name="Text 26"/>
          <p:cNvSpPr txBox="1"/>
          <p:nvPr/>
        </p:nvSpPr>
        <p:spPr>
          <a:xfrm>
            <a:off x="8540496" y="2441448"/>
            <a:ext cx="2953512" cy="65836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10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Maior complexidade, dentro do cargo</a:t>
            </a:r>
            <a:endParaRPr lang="en-US" sz="1610" dirty="0"/>
          </a:p>
        </p:txBody>
      </p:sp>
      <p:sp>
        <p:nvSpPr>
          <p:cNvPr id="29" name="Shape 27"/>
          <p:cNvSpPr/>
          <p:nvPr/>
        </p:nvSpPr>
        <p:spPr>
          <a:xfrm>
            <a:off x="566928" y="3291840"/>
            <a:ext cx="2112264" cy="987552"/>
          </a:xfrm>
          <a:prstGeom prst="rect">
            <a:avLst/>
          </a:prstGeom>
          <a:solidFill>
            <a:srgbClr val="F0F4F8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0" name="Text 28"/>
          <p:cNvSpPr txBox="1"/>
          <p:nvPr/>
        </p:nvSpPr>
        <p:spPr>
          <a:xfrm>
            <a:off x="722376" y="3438144"/>
            <a:ext cx="1837944" cy="65836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1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GAJ</a:t>
            </a:r>
            <a:endParaRPr lang="en-US" sz="1610" dirty="0"/>
          </a:p>
        </p:txBody>
      </p:sp>
      <p:sp>
        <p:nvSpPr>
          <p:cNvPr id="31" name="Shape 29"/>
          <p:cNvSpPr/>
          <p:nvPr/>
        </p:nvSpPr>
        <p:spPr>
          <a:xfrm>
            <a:off x="2743200" y="3291840"/>
            <a:ext cx="2651760" cy="987552"/>
          </a:xfrm>
          <a:prstGeom prst="rect">
            <a:avLst/>
          </a:prstGeom>
          <a:solidFill>
            <a:srgbClr val="F0F4F8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2" name="Text 30"/>
          <p:cNvSpPr txBox="1"/>
          <p:nvPr/>
        </p:nvSpPr>
        <p:spPr>
          <a:xfrm>
            <a:off x="2898648" y="3438144"/>
            <a:ext cx="2377440" cy="65836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sz="1320" b="1">
                <a:solidFill>
                  <a:srgbClr val="192B46"/>
                </a:solidFill>
                <a:latin typeface="Aptos"/>
              </a:rPr>
              <a:t>Gratificação de Atividade
Judiciária</a:t>
            </a:r>
            <a:endParaRPr lang="en-US" sz="1610" dirty="0"/>
          </a:p>
        </p:txBody>
      </p:sp>
      <p:sp>
        <p:nvSpPr>
          <p:cNvPr id="33" name="Shape 31"/>
          <p:cNvSpPr/>
          <p:nvPr/>
        </p:nvSpPr>
        <p:spPr>
          <a:xfrm>
            <a:off x="5440680" y="3291840"/>
            <a:ext cx="2871216" cy="987552"/>
          </a:xfrm>
          <a:prstGeom prst="rect">
            <a:avLst/>
          </a:prstGeom>
          <a:solidFill>
            <a:srgbClr val="F0F4F8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4" name="Text 32"/>
          <p:cNvSpPr txBox="1"/>
          <p:nvPr/>
        </p:nvSpPr>
        <p:spPr>
          <a:xfrm>
            <a:off x="5596128" y="3438144"/>
            <a:ext cx="2596896" cy="65836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D94F3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R$ 2.000/mês</a:t>
            </a:r>
            <a:endParaRPr lang="en-US" sz="1950" dirty="0"/>
          </a:p>
        </p:txBody>
      </p:sp>
      <p:sp>
        <p:nvSpPr>
          <p:cNvPr id="35" name="Shape 33"/>
          <p:cNvSpPr/>
          <p:nvPr/>
        </p:nvSpPr>
        <p:spPr>
          <a:xfrm>
            <a:off x="8385048" y="3291840"/>
            <a:ext cx="3227832" cy="987552"/>
          </a:xfrm>
          <a:prstGeom prst="rect">
            <a:avLst/>
          </a:prstGeom>
          <a:solidFill>
            <a:srgbClr val="F0F4F8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6" name="Text 34"/>
          <p:cNvSpPr txBox="1"/>
          <p:nvPr/>
        </p:nvSpPr>
        <p:spPr>
          <a:xfrm>
            <a:off x="8540496" y="3438144"/>
            <a:ext cx="2953512" cy="65836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10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Atividade efetiva no apoio direto</a:t>
            </a:r>
            <a:endParaRPr lang="en-US" sz="1610" dirty="0"/>
          </a:p>
        </p:txBody>
      </p:sp>
      <p:sp>
        <p:nvSpPr>
          <p:cNvPr id="37" name="Shape 35"/>
          <p:cNvSpPr/>
          <p:nvPr/>
        </p:nvSpPr>
        <p:spPr>
          <a:xfrm>
            <a:off x="566928" y="4288536"/>
            <a:ext cx="2112264" cy="987552"/>
          </a:xfrm>
          <a:prstGeom prst="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8" name="Text 36"/>
          <p:cNvSpPr txBox="1"/>
          <p:nvPr/>
        </p:nvSpPr>
        <p:spPr>
          <a:xfrm>
            <a:off x="722376" y="4434840"/>
            <a:ext cx="1837944" cy="65836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1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GATIC</a:t>
            </a:r>
            <a:endParaRPr lang="en-US" sz="1610" dirty="0"/>
          </a:p>
        </p:txBody>
      </p:sp>
      <p:sp>
        <p:nvSpPr>
          <p:cNvPr id="39" name="Shape 37"/>
          <p:cNvSpPr/>
          <p:nvPr/>
        </p:nvSpPr>
        <p:spPr>
          <a:xfrm>
            <a:off x="2743200" y="4288536"/>
            <a:ext cx="2651760" cy="987552"/>
          </a:xfrm>
          <a:prstGeom prst="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0" name="Text 38"/>
          <p:cNvSpPr txBox="1"/>
          <p:nvPr/>
        </p:nvSpPr>
        <p:spPr>
          <a:xfrm>
            <a:off x="2898648" y="4434840"/>
            <a:ext cx="2377440" cy="65836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sz="1200" b="1">
                <a:solidFill>
                  <a:srgbClr val="192B46"/>
                </a:solidFill>
                <a:latin typeface="Aptos"/>
              </a:rPr>
              <a:t>Gratificação de Atividade
de Tecnologia da Informação
e Comunicação</a:t>
            </a:r>
            <a:endParaRPr lang="en-US" sz="1610" dirty="0"/>
          </a:p>
        </p:txBody>
      </p:sp>
      <p:sp>
        <p:nvSpPr>
          <p:cNvPr id="41" name="Shape 39"/>
          <p:cNvSpPr/>
          <p:nvPr/>
        </p:nvSpPr>
        <p:spPr>
          <a:xfrm>
            <a:off x="5440680" y="4288536"/>
            <a:ext cx="2871216" cy="987552"/>
          </a:xfrm>
          <a:prstGeom prst="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2" name="Text 40"/>
          <p:cNvSpPr txBox="1"/>
          <p:nvPr/>
        </p:nvSpPr>
        <p:spPr>
          <a:xfrm>
            <a:off x="5596128" y="4434840"/>
            <a:ext cx="2596896" cy="65836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D94F3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R$ 2.000/mês</a:t>
            </a:r>
            <a:endParaRPr lang="en-US" sz="1950" dirty="0"/>
          </a:p>
        </p:txBody>
      </p:sp>
      <p:sp>
        <p:nvSpPr>
          <p:cNvPr id="43" name="Shape 41"/>
          <p:cNvSpPr/>
          <p:nvPr/>
        </p:nvSpPr>
        <p:spPr>
          <a:xfrm>
            <a:off x="8385048" y="4288536"/>
            <a:ext cx="3227832" cy="987552"/>
          </a:xfrm>
          <a:prstGeom prst="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4" name="Text 42"/>
          <p:cNvSpPr txBox="1"/>
          <p:nvPr/>
        </p:nvSpPr>
        <p:spPr>
          <a:xfrm>
            <a:off x="8540496" y="4398264"/>
            <a:ext cx="2953512" cy="7132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10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Atuação estratégica em TIC</a:t>
            </a:r>
            <a:endParaRPr lang="en-US" sz="1610" dirty="0"/>
          </a:p>
        </p:txBody>
      </p:sp>
      <p:sp>
        <p:nvSpPr>
          <p:cNvPr id="45" name="Shape 43"/>
          <p:cNvSpPr/>
          <p:nvPr/>
        </p:nvSpPr>
        <p:spPr>
          <a:xfrm>
            <a:off x="585216" y="5522976"/>
            <a:ext cx="11000232" cy="548640"/>
          </a:xfrm>
          <a:prstGeom prst="roundRect">
            <a:avLst/>
          </a:prstGeom>
          <a:solidFill>
            <a:srgbClr val="D94F39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6" name="Shape 44"/>
          <p:cNvSpPr/>
          <p:nvPr/>
        </p:nvSpPr>
        <p:spPr>
          <a:xfrm>
            <a:off x="585216" y="5522976"/>
            <a:ext cx="64008" cy="548640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7" name="Text 45"/>
          <p:cNvSpPr txBox="1"/>
          <p:nvPr/>
        </p:nvSpPr>
        <p:spPr>
          <a:xfrm>
            <a:off x="786384" y="5614416"/>
            <a:ext cx="10561320" cy="2286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43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ATENÇÃO: NENHUMA CONCESSÃO É AUTOMÁTICA</a:t>
            </a:r>
            <a:endParaRPr lang="en-US" sz="1100" dirty="0"/>
          </a:p>
        </p:txBody>
      </p:sp>
      <p:sp>
        <p:nvSpPr>
          <p:cNvPr id="48" name="Text 46"/>
          <p:cNvSpPr txBox="1"/>
          <p:nvPr/>
        </p:nvSpPr>
        <p:spPr>
          <a:xfrm>
            <a:off x="786384" y="5861304"/>
            <a:ext cx="10561320" cy="1554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080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Depende de enquadramento, atividade, lotação, indicação da chefia e autorização.</a:t>
            </a:r>
            <a:endParaRPr lang="en-US" sz="147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9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GAMAC: maior complexidade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R$ 2.000 mensais por atividades mais complexas, compatíveis com o cargo efetivo.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Fonte: anteprojeto art. 27, VIII, §§9º e 19; anexo IV, p. 21.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585216" y="1728216"/>
            <a:ext cx="2926080" cy="3584448"/>
          </a:xfrm>
          <a:prstGeom prst="roundRect">
            <a:avLst/>
          </a:prstGeom>
          <a:solidFill>
            <a:srgbClr val="192B46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Shape 12"/>
          <p:cNvSpPr/>
          <p:nvPr/>
        </p:nvSpPr>
        <p:spPr>
          <a:xfrm>
            <a:off x="585216" y="1728216"/>
            <a:ext cx="64008" cy="3584448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/>
          <p:cNvSpPr txBox="1"/>
          <p:nvPr/>
        </p:nvSpPr>
        <p:spPr>
          <a:xfrm>
            <a:off x="786384" y="1911096"/>
            <a:ext cx="251460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EAC45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VALOR</a:t>
            </a:r>
            <a:endParaRPr lang="en-US" sz="1800" dirty="0"/>
          </a:p>
        </p:txBody>
      </p:sp>
      <p:sp>
        <p:nvSpPr>
          <p:cNvPr id="16" name="Text 14"/>
          <p:cNvSpPr txBox="1"/>
          <p:nvPr/>
        </p:nvSpPr>
        <p:spPr>
          <a:xfrm>
            <a:off x="786384" y="2752344"/>
            <a:ext cx="2487168" cy="24414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2280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R$ 2.000,00</a:t>
            </a:r>
            <a:endParaRPr lang="en-US" sz="2280" dirty="0"/>
          </a:p>
          <a:p>
            <a:pPr marL="0" indent="0" algn="l">
              <a:buNone/>
            </a:pPr>
            <a:r>
              <a:rPr lang="en-US" sz="2280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por mês</a:t>
            </a:r>
            <a:endParaRPr lang="en-US" sz="2280" dirty="0"/>
          </a:p>
          <a:p>
            <a:pPr marL="0" indent="0" algn="l">
              <a:buNone/>
            </a:pPr>
            <a:endParaRPr lang="en-US" sz="2280" dirty="0"/>
          </a:p>
          <a:p>
            <a:pPr marL="0" indent="0" algn="l">
              <a:buNone/>
            </a:pPr>
            <a:r>
              <a:rPr lang="en-US" sz="2280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Exige exercício efetivo de tarefas diferenciadas e regulamento.</a:t>
            </a:r>
            <a:endParaRPr lang="en-US" sz="2280" dirty="0"/>
          </a:p>
        </p:txBody>
      </p:sp>
      <p:sp>
        <p:nvSpPr>
          <p:cNvPr id="17" name="Shape 15"/>
          <p:cNvSpPr/>
          <p:nvPr/>
        </p:nvSpPr>
        <p:spPr>
          <a:xfrm>
            <a:off x="3703320" y="1728216"/>
            <a:ext cx="3931920" cy="3584448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3703320" y="1728216"/>
            <a:ext cx="64008" cy="3584448"/>
          </a:xfrm>
          <a:prstGeom prst="rect">
            <a:avLst/>
          </a:prstGeom>
          <a:solidFill>
            <a:srgbClr val="367F71"/>
          </a:solidFill>
          <a:ln w="8890">
            <a:solidFill>
              <a:srgbClr val="367F7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/>
          <p:cNvSpPr txBox="1"/>
          <p:nvPr/>
        </p:nvSpPr>
        <p:spPr>
          <a:xfrm>
            <a:off x="3904488" y="1911096"/>
            <a:ext cx="352044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QUEM PODE SER ELEGÍVEL</a:t>
            </a:r>
            <a:endParaRPr lang="en-US" sz="1730" dirty="0"/>
          </a:p>
        </p:txBody>
      </p:sp>
      <p:sp>
        <p:nvSpPr>
          <p:cNvPr id="20" name="Text 18"/>
          <p:cNvSpPr txBox="1"/>
          <p:nvPr/>
        </p:nvSpPr>
        <p:spPr>
          <a:xfrm>
            <a:off x="3904488" y="2395728"/>
            <a:ext cx="3493008" cy="279806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Auxiliar Judiciário;</a:t>
            </a:r>
            <a:endParaRPr lang="en-US" sz="1540" dirty="0"/>
          </a:p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Auxiliar de TIC;</a:t>
            </a:r>
            <a:endParaRPr lang="en-US" sz="1540" dirty="0"/>
          </a:p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Técnicos em Enfermagem, Contabilidade e Segurança do Trabalho;</a:t>
            </a:r>
            <a:endParaRPr lang="en-US" sz="1540" dirty="0"/>
          </a:p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Auxiliar de Consultório Dentário;</a:t>
            </a:r>
            <a:endParaRPr lang="en-US" sz="1540" dirty="0"/>
          </a:p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Atendente Judiciário.</a:t>
            </a:r>
            <a:endParaRPr lang="en-US" sz="1540" dirty="0"/>
          </a:p>
        </p:txBody>
      </p:sp>
      <p:sp>
        <p:nvSpPr>
          <p:cNvPr id="21" name="Shape 19"/>
          <p:cNvSpPr/>
          <p:nvPr/>
        </p:nvSpPr>
        <p:spPr>
          <a:xfrm>
            <a:off x="7818120" y="1728216"/>
            <a:ext cx="3767328" cy="3584448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Shape 20"/>
          <p:cNvSpPr/>
          <p:nvPr/>
        </p:nvSpPr>
        <p:spPr>
          <a:xfrm>
            <a:off x="7818120" y="1728216"/>
            <a:ext cx="64008" cy="3584448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/>
          <p:cNvSpPr txBox="1"/>
          <p:nvPr/>
        </p:nvSpPr>
        <p:spPr>
          <a:xfrm>
            <a:off x="8019288" y="1911096"/>
            <a:ext cx="3355848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CONDIÇÕES E EXCLUSÕES</a:t>
            </a:r>
            <a:endParaRPr lang="en-US" sz="1730" dirty="0"/>
          </a:p>
        </p:txBody>
      </p:sp>
      <p:sp>
        <p:nvSpPr>
          <p:cNvPr id="24" name="Text 22"/>
          <p:cNvSpPr txBox="1"/>
          <p:nvPr/>
        </p:nvSpPr>
        <p:spPr>
          <a:xfrm>
            <a:off x="8019288" y="2395728"/>
            <a:ext cx="3328416" cy="279806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Fato gerador: maior complexidade, conhecimentos especiais ou tarefas não rotineiras.</a:t>
            </a:r>
            <a:endParaRPr lang="en-US" sz="1500" dirty="0"/>
          </a:p>
          <a:p>
            <a:pPr marL="0" indent="0" algn="l">
              <a:buNone/>
            </a:pPr>
            <a:endParaRPr lang="en-US" sz="1500" dirty="0"/>
          </a:p>
          <a:p>
            <a:pPr marL="0" indent="0" algn="l">
              <a:buNone/>
            </a:pPr>
            <a:r>
              <a:rPr lang="en-US" sz="15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Não recebe: ocupante de cargo comissionado ou função gratificada.</a:t>
            </a:r>
            <a:endParaRPr lang="en-US" sz="1500" dirty="0"/>
          </a:p>
          <a:p>
            <a:pPr marL="0" indent="0" algn="l">
              <a:buNone/>
            </a:pPr>
            <a:endParaRPr lang="en-US" sz="1500" dirty="0"/>
          </a:p>
          <a:p>
            <a:pPr marL="0" indent="0" algn="l">
              <a:buNone/>
            </a:pPr>
            <a:r>
              <a:rPr lang="en-US" sz="15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Necessários: chefia, justificativa, autorização e critérios em ato próprio.</a:t>
            </a:r>
            <a:endParaRPr lang="en-US" sz="1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9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GAJ: atividade judiciária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R$ 2.000 mensais para atividade efetiva no apoio direto à prestação jurisdicional.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Fonte: anteprojeto art. 27, IX, §§18 e 19; anexo IV, p. 21.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594360" y="1728216"/>
            <a:ext cx="2889504" cy="3602736"/>
          </a:xfrm>
          <a:prstGeom prst="roundRect">
            <a:avLst/>
          </a:prstGeom>
          <a:solidFill>
            <a:srgbClr val="192B46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Shape 12"/>
          <p:cNvSpPr/>
          <p:nvPr/>
        </p:nvSpPr>
        <p:spPr>
          <a:xfrm>
            <a:off x="594360" y="1728216"/>
            <a:ext cx="64008" cy="3602736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/>
          <p:cNvSpPr txBox="1"/>
          <p:nvPr/>
        </p:nvSpPr>
        <p:spPr>
          <a:xfrm>
            <a:off x="795528" y="1911096"/>
            <a:ext cx="2478024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EAC45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VALOR E FATO GERADOR</a:t>
            </a:r>
            <a:endParaRPr lang="en-US" sz="1730" dirty="0"/>
          </a:p>
        </p:txBody>
      </p:sp>
      <p:sp>
        <p:nvSpPr>
          <p:cNvPr id="16" name="Text 14"/>
          <p:cNvSpPr txBox="1"/>
          <p:nvPr/>
        </p:nvSpPr>
        <p:spPr>
          <a:xfrm>
            <a:off x="795528" y="2715768"/>
            <a:ext cx="2450592" cy="249631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130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R$ 2.000,00</a:t>
            </a:r>
            <a:endParaRPr lang="en-US" sz="2130" dirty="0"/>
          </a:p>
          <a:p>
            <a:pPr marL="0" indent="0" algn="l">
              <a:buNone/>
            </a:pPr>
            <a:r>
              <a:rPr lang="en-US" sz="2130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por mês</a:t>
            </a:r>
            <a:endParaRPr lang="en-US" sz="2130" dirty="0"/>
          </a:p>
          <a:p>
            <a:pPr marL="0" indent="0" algn="l">
              <a:buNone/>
            </a:pPr>
            <a:endParaRPr lang="en-US" sz="2130" dirty="0"/>
          </a:p>
          <a:p>
            <a:pPr marL="0" indent="0" algn="l">
              <a:buNone/>
            </a:pPr>
            <a:r>
              <a:rPr lang="en-US" sz="2130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Atuar efetivamente no apoio direto do 1º ou 2º grau, em unidade definida por regulamento.</a:t>
            </a:r>
            <a:endParaRPr lang="en-US" sz="2130" dirty="0"/>
          </a:p>
        </p:txBody>
      </p:sp>
      <p:sp>
        <p:nvSpPr>
          <p:cNvPr id="17" name="Shape 15"/>
          <p:cNvSpPr/>
          <p:nvPr/>
        </p:nvSpPr>
        <p:spPr>
          <a:xfrm>
            <a:off x="3675888" y="1728216"/>
            <a:ext cx="3858768" cy="3602736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3675888" y="1728216"/>
            <a:ext cx="64008" cy="3602736"/>
          </a:xfrm>
          <a:prstGeom prst="rect">
            <a:avLst/>
          </a:prstGeom>
          <a:solidFill>
            <a:srgbClr val="367F71"/>
          </a:solidFill>
          <a:ln w="8890">
            <a:solidFill>
              <a:srgbClr val="367F7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/>
          <p:cNvSpPr txBox="1"/>
          <p:nvPr/>
        </p:nvSpPr>
        <p:spPr>
          <a:xfrm>
            <a:off x="3877056" y="1911096"/>
            <a:ext cx="3447288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QUEM PODE RECEBER</a:t>
            </a:r>
            <a:endParaRPr lang="en-US" sz="1730" dirty="0"/>
          </a:p>
        </p:txBody>
      </p:sp>
      <p:sp>
        <p:nvSpPr>
          <p:cNvPr id="20" name="Text 18"/>
          <p:cNvSpPr txBox="1"/>
          <p:nvPr/>
        </p:nvSpPr>
        <p:spPr>
          <a:xfrm>
            <a:off x="3877056" y="2395728"/>
            <a:ext cx="3419856" cy="281635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Servidores efetivos e comissionados do TJPA, desde que preenchidos os requisitos.</a:t>
            </a:r>
            <a:endParaRPr lang="en-US" sz="1540" dirty="0"/>
          </a:p>
          <a:p>
            <a:pPr marL="0" indent="0" algn="l">
              <a:buNone/>
            </a:pPr>
            <a:endParaRPr lang="en-US" sz="1540" dirty="0"/>
          </a:p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Não basta estar lotado: é exigido exercício efetivo, indicação da chefia e autorização.</a:t>
            </a:r>
            <a:endParaRPr lang="en-US" sz="1540" dirty="0"/>
          </a:p>
          <a:p>
            <a:pPr marL="0" indent="0" algn="l">
              <a:buNone/>
            </a:pPr>
            <a:endParaRPr lang="en-US" sz="1540" dirty="0"/>
          </a:p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Pagamento cessa ao sair do apoio direto.</a:t>
            </a:r>
            <a:endParaRPr lang="en-US" sz="1540" dirty="0"/>
          </a:p>
        </p:txBody>
      </p:sp>
      <p:sp>
        <p:nvSpPr>
          <p:cNvPr id="21" name="Shape 19"/>
          <p:cNvSpPr/>
          <p:nvPr/>
        </p:nvSpPr>
        <p:spPr>
          <a:xfrm>
            <a:off x="7744968" y="1728216"/>
            <a:ext cx="3840480" cy="3602736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Shape 20"/>
          <p:cNvSpPr/>
          <p:nvPr/>
        </p:nvSpPr>
        <p:spPr>
          <a:xfrm>
            <a:off x="7744968" y="1728216"/>
            <a:ext cx="64008" cy="3602736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/>
          <p:cNvSpPr txBox="1"/>
          <p:nvPr/>
        </p:nvSpPr>
        <p:spPr>
          <a:xfrm>
            <a:off x="7946136" y="1911096"/>
            <a:ext cx="342900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EXCLUSÕES EXPRESSAS</a:t>
            </a:r>
            <a:endParaRPr lang="en-US" sz="1730" dirty="0"/>
          </a:p>
        </p:txBody>
      </p:sp>
      <p:sp>
        <p:nvSpPr>
          <p:cNvPr id="24" name="Text 22"/>
          <p:cNvSpPr txBox="1"/>
          <p:nvPr/>
        </p:nvSpPr>
        <p:spPr>
          <a:xfrm>
            <a:off x="7946136" y="2395728"/>
            <a:ext cx="3401568" cy="281635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Oficiais de justiça e avaliadores;</a:t>
            </a:r>
            <a:endParaRPr lang="en-US" sz="1540" dirty="0"/>
          </a:p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Agentes de segurança;</a:t>
            </a:r>
            <a:endParaRPr lang="en-US" sz="1540" dirty="0"/>
          </a:p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Auxiliares comissários da Infância e Juventude;</a:t>
            </a:r>
            <a:endParaRPr lang="en-US" sz="1540" dirty="0"/>
          </a:p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Analistas de Pedagogia, Psicologia e Serviço Social.</a:t>
            </a:r>
            <a:endParaRPr lang="en-US" sz="1540" dirty="0"/>
          </a:p>
        </p:txBody>
      </p:sp>
      <p:sp>
        <p:nvSpPr>
          <p:cNvPr id="25" name="Shape 23"/>
          <p:cNvSpPr/>
          <p:nvPr/>
        </p:nvSpPr>
        <p:spPr>
          <a:xfrm>
            <a:off x="566928" y="5641848"/>
            <a:ext cx="11018520" cy="466344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Text 24"/>
          <p:cNvSpPr txBox="1"/>
          <p:nvPr/>
        </p:nvSpPr>
        <p:spPr>
          <a:xfrm>
            <a:off x="795528" y="5705856"/>
            <a:ext cx="10561320" cy="33832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1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APOIO DIRETO NÃO SIGNIFICA GAJ AUTOMÁTICA.</a:t>
            </a:r>
            <a:endParaRPr lang="en-US" sz="161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9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GATIC: atividade estratégica de TIC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R$ 2.000 mensais vinculados a atividades tecnológicas específicas, não a toda tarefa de informática.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Fonte: anteprojeto art. 27, X e §19; anexo IV, pp. 21–22.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585216" y="1728216"/>
            <a:ext cx="2834640" cy="3611880"/>
          </a:xfrm>
          <a:prstGeom prst="roundRect">
            <a:avLst/>
          </a:prstGeom>
          <a:solidFill>
            <a:srgbClr val="192B46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Shape 12"/>
          <p:cNvSpPr/>
          <p:nvPr/>
        </p:nvSpPr>
        <p:spPr>
          <a:xfrm>
            <a:off x="585216" y="1728216"/>
            <a:ext cx="64008" cy="3611880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/>
          <p:cNvSpPr txBox="1"/>
          <p:nvPr/>
        </p:nvSpPr>
        <p:spPr>
          <a:xfrm>
            <a:off x="786384" y="1911096"/>
            <a:ext cx="24231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EAC45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VALOR E FATO GERADOR</a:t>
            </a:r>
            <a:endParaRPr lang="en-US" sz="1730" dirty="0"/>
          </a:p>
        </p:txBody>
      </p:sp>
      <p:sp>
        <p:nvSpPr>
          <p:cNvPr id="16" name="Text 14"/>
          <p:cNvSpPr txBox="1"/>
          <p:nvPr/>
        </p:nvSpPr>
        <p:spPr>
          <a:xfrm>
            <a:off x="786384" y="2761488"/>
            <a:ext cx="2395728" cy="245973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 marL="0" indent="0" algn="l">
              <a:buNone/>
            </a:pPr>
            <a:r>
              <a:rPr lang="en-US" sz="2050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R$ 2.000,00</a:t>
            </a:r>
            <a:endParaRPr lang="en-US" sz="2050" dirty="0"/>
          </a:p>
          <a:p>
            <a:pPr marL="0" indent="0" algn="l">
              <a:buNone/>
            </a:pPr>
            <a:r>
              <a:rPr lang="en-US" sz="2050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por mês</a:t>
            </a:r>
            <a:endParaRPr lang="en-US" sz="2050" dirty="0"/>
          </a:p>
          <a:p>
            <a:pPr marL="0" indent="0" algn="l">
              <a:buNone/>
            </a:pPr>
            <a:endParaRPr lang="en-US" sz="2050" dirty="0"/>
          </a:p>
          <a:p>
            <a:pPr marL="0" indent="0" algn="l">
              <a:buNone/>
            </a:pPr>
            <a:r>
              <a:rPr lang="en-US" sz="2050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Exercer atividades estratégicas de Tecnologia da Informação e Comunicação previstas em ato próprio.</a:t>
            </a:r>
            <a:endParaRPr lang="en-US" sz="2050" dirty="0"/>
          </a:p>
        </p:txBody>
      </p:sp>
      <p:sp>
        <p:nvSpPr>
          <p:cNvPr id="17" name="Shape 15"/>
          <p:cNvSpPr/>
          <p:nvPr/>
        </p:nvSpPr>
        <p:spPr>
          <a:xfrm>
            <a:off x="3621024" y="1728216"/>
            <a:ext cx="4087368" cy="3611880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3621024" y="1728216"/>
            <a:ext cx="64008" cy="3611880"/>
          </a:xfrm>
          <a:prstGeom prst="rect">
            <a:avLst/>
          </a:prstGeom>
          <a:solidFill>
            <a:srgbClr val="367F71"/>
          </a:solidFill>
          <a:ln w="8890">
            <a:solidFill>
              <a:srgbClr val="367F7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/>
          <p:cNvSpPr txBox="1"/>
          <p:nvPr/>
        </p:nvSpPr>
        <p:spPr>
          <a:xfrm>
            <a:off x="3822192" y="1911096"/>
            <a:ext cx="3675888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ELEGÍVEIS PREVISTOS</a:t>
            </a:r>
            <a:endParaRPr lang="en-US" sz="1730" dirty="0"/>
          </a:p>
        </p:txBody>
      </p:sp>
      <p:sp>
        <p:nvSpPr>
          <p:cNvPr id="20" name="Text 18"/>
          <p:cNvSpPr txBox="1"/>
          <p:nvPr/>
        </p:nvSpPr>
        <p:spPr>
          <a:xfrm>
            <a:off x="3822192" y="2395728"/>
            <a:ext cx="3648456" cy="28254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25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Servidores comissionados e ocupantes dos cargos relacionados no anexo, na Secretaria de TIC:</a:t>
            </a:r>
            <a:endParaRPr lang="en-US" sz="1525" dirty="0"/>
          </a:p>
          <a:p>
            <a:pPr marL="0" indent="0" algn="l">
              <a:buNone/>
            </a:pPr>
            <a:endParaRPr lang="en-US" sz="1525" dirty="0"/>
          </a:p>
          <a:p>
            <a:pPr marL="0" indent="0" algn="l">
              <a:buNone/>
            </a:pPr>
            <a:r>
              <a:rPr lang="en-US" sz="1525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Analista Judiciário;</a:t>
            </a:r>
            <a:endParaRPr lang="en-US" sz="1525" dirty="0"/>
          </a:p>
          <a:p>
            <a:pPr marL="0" indent="0" algn="l">
              <a:buNone/>
            </a:pPr>
            <a:r>
              <a:rPr lang="en-US" sz="1525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Analistas de sistemas — Desenvolvimento e Suporte;</a:t>
            </a:r>
            <a:endParaRPr lang="en-US" sz="1525" dirty="0"/>
          </a:p>
          <a:p>
            <a:pPr marL="0" indent="0" algn="l">
              <a:buNone/>
            </a:pPr>
            <a:r>
              <a:rPr lang="en-US" sz="1525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Auxiliar Judiciário — Auxiliar de TIC.</a:t>
            </a:r>
            <a:endParaRPr lang="en-US" sz="1525" dirty="0"/>
          </a:p>
        </p:txBody>
      </p:sp>
      <p:sp>
        <p:nvSpPr>
          <p:cNvPr id="21" name="Shape 19"/>
          <p:cNvSpPr/>
          <p:nvPr/>
        </p:nvSpPr>
        <p:spPr>
          <a:xfrm>
            <a:off x="7882128" y="1728216"/>
            <a:ext cx="3703320" cy="3611880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Shape 20"/>
          <p:cNvSpPr/>
          <p:nvPr/>
        </p:nvSpPr>
        <p:spPr>
          <a:xfrm>
            <a:off x="7882128" y="1728216"/>
            <a:ext cx="64008" cy="361188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/>
          <p:cNvSpPr txBox="1"/>
          <p:nvPr/>
        </p:nvSpPr>
        <p:spPr>
          <a:xfrm>
            <a:off x="8083296" y="1911096"/>
            <a:ext cx="329184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LIMITAÇÕES</a:t>
            </a:r>
            <a:endParaRPr lang="en-US" sz="1730" dirty="0"/>
          </a:p>
        </p:txBody>
      </p:sp>
      <p:sp>
        <p:nvSpPr>
          <p:cNvPr id="24" name="Text 22"/>
          <p:cNvSpPr txBox="1"/>
          <p:nvPr/>
        </p:nvSpPr>
        <p:spPr>
          <a:xfrm>
            <a:off x="8083296" y="2395728"/>
            <a:ext cx="3264408" cy="28254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Não há concessão automática pelo simples vínculo com TIC.</a:t>
            </a:r>
            <a:endParaRPr lang="en-US" sz="1540" dirty="0"/>
          </a:p>
          <a:p>
            <a:pPr marL="0" indent="0" algn="l">
              <a:buNone/>
            </a:pPr>
            <a:endParaRPr lang="en-US" sz="1540" dirty="0"/>
          </a:p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Não basta ocupar um cargo listado: exige atividade estratégica, indicação fundamentada da chefia e autorização.</a:t>
            </a:r>
            <a:endParaRPr lang="en-US" sz="1540" dirty="0"/>
          </a:p>
          <a:p>
            <a:pPr marL="0" indent="0" algn="l">
              <a:buNone/>
            </a:pPr>
            <a:endParaRPr lang="en-US" sz="1540" dirty="0"/>
          </a:p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Quem não atende aos requisitos não faz jus à gratificação.</a:t>
            </a:r>
            <a:endParaRPr lang="en-US" sz="1540" dirty="0"/>
          </a:p>
        </p:txBody>
      </p:sp>
      <p:sp>
        <p:nvSpPr>
          <p:cNvPr id="25" name="Shape 23"/>
          <p:cNvSpPr/>
          <p:nvPr/>
        </p:nvSpPr>
        <p:spPr>
          <a:xfrm>
            <a:off x="566928" y="5641848"/>
            <a:ext cx="11018520" cy="466344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Text 24"/>
          <p:cNvSpPr txBox="1"/>
          <p:nvPr/>
        </p:nvSpPr>
        <p:spPr>
          <a:xfrm>
            <a:off x="795528" y="5705856"/>
            <a:ext cx="10561320" cy="33832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1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DEFINIÇÃO DE “ATIVIDADE ESTRATÉGICA” AINDA DEPENDE DE REGULAMENTO.</a:t>
            </a:r>
            <a:endParaRPr lang="en-US" sz="161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9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As gratificações podem acumular?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Sim, em situações específicas — e a redação também prevê hipóteses de cessação.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9/18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Fonte: anteprojeto art. 27, §§12, 17, 18, 19, 20 e 21, pp. 15–16.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594360" y="1728216"/>
            <a:ext cx="5394960" cy="1719072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Shape 12"/>
          <p:cNvSpPr/>
          <p:nvPr/>
        </p:nvSpPr>
        <p:spPr>
          <a:xfrm>
            <a:off x="594360" y="1728216"/>
            <a:ext cx="64008" cy="1719072"/>
          </a:xfrm>
          <a:prstGeom prst="rect">
            <a:avLst/>
          </a:prstGeom>
          <a:solidFill>
            <a:srgbClr val="367F71"/>
          </a:solidFill>
          <a:ln w="8890">
            <a:solidFill>
              <a:srgbClr val="367F7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/>
          <p:cNvSpPr txBox="1"/>
          <p:nvPr/>
        </p:nvSpPr>
        <p:spPr>
          <a:xfrm>
            <a:off x="795528" y="1911096"/>
            <a:ext cx="498348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ACUMULAÇÃO POSSÍVEL</a:t>
            </a:r>
            <a:endParaRPr lang="en-US" sz="1730" dirty="0"/>
          </a:p>
        </p:txBody>
      </p:sp>
      <p:sp>
        <p:nvSpPr>
          <p:cNvPr id="16" name="Text 14"/>
          <p:cNvSpPr txBox="1"/>
          <p:nvPr/>
        </p:nvSpPr>
        <p:spPr>
          <a:xfrm>
            <a:off x="795528" y="2395728"/>
            <a:ext cx="4956048" cy="9326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3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GAMAC + GAJ + GATIC: somente com requisitos próprios e fatos geradores distintos demonstrados.</a:t>
            </a:r>
            <a:endParaRPr lang="en-US" sz="1630" dirty="0"/>
          </a:p>
        </p:txBody>
      </p:sp>
      <p:sp>
        <p:nvSpPr>
          <p:cNvPr id="17" name="Shape 15"/>
          <p:cNvSpPr/>
          <p:nvPr/>
        </p:nvSpPr>
        <p:spPr>
          <a:xfrm>
            <a:off x="6172200" y="1728216"/>
            <a:ext cx="5404104" cy="1719072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6172200" y="1728216"/>
            <a:ext cx="64008" cy="1719072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/>
          <p:cNvSpPr txBox="1"/>
          <p:nvPr/>
        </p:nvSpPr>
        <p:spPr>
          <a:xfrm>
            <a:off x="6373368" y="1911096"/>
            <a:ext cx="4992624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NÃO É INCORPORAÇÃO</a:t>
            </a:r>
            <a:endParaRPr lang="en-US" sz="1730" dirty="0"/>
          </a:p>
        </p:txBody>
      </p:sp>
      <p:sp>
        <p:nvSpPr>
          <p:cNvPr id="20" name="Text 18"/>
          <p:cNvSpPr txBox="1"/>
          <p:nvPr/>
        </p:nvSpPr>
        <p:spPr>
          <a:xfrm>
            <a:off x="6373368" y="2395728"/>
            <a:ext cx="4965192" cy="9326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As gratificações de exercício e outras parcelas indicadas no §12 não se incorporam ao vencimento ou proventos.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594360" y="3675888"/>
            <a:ext cx="5394960" cy="1691640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Shape 20"/>
          <p:cNvSpPr/>
          <p:nvPr/>
        </p:nvSpPr>
        <p:spPr>
          <a:xfrm>
            <a:off x="594360" y="3675888"/>
            <a:ext cx="64008" cy="169164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/>
          <p:cNvSpPr txBox="1"/>
          <p:nvPr/>
        </p:nvSpPr>
        <p:spPr>
          <a:xfrm>
            <a:off x="795528" y="3858768"/>
            <a:ext cx="498348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CESSAÇÃO AUTOMÁTICA</a:t>
            </a:r>
            <a:endParaRPr lang="en-US" sz="1730" dirty="0"/>
          </a:p>
        </p:txBody>
      </p:sp>
      <p:sp>
        <p:nvSpPr>
          <p:cNvPr id="24" name="Text 22"/>
          <p:cNvSpPr txBox="1"/>
          <p:nvPr/>
        </p:nvSpPr>
        <p:spPr>
          <a:xfrm>
            <a:off x="795528" y="4343400"/>
            <a:ext cx="4956048" cy="90525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1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Para GAMAC, GAJ e GATIC: cessão, requisição, licença para estudo, atividade política ou mandato classista.</a:t>
            </a:r>
            <a:endParaRPr lang="en-US" sz="1610" dirty="0"/>
          </a:p>
        </p:txBody>
      </p:sp>
      <p:sp>
        <p:nvSpPr>
          <p:cNvPr id="25" name="Shape 23"/>
          <p:cNvSpPr/>
          <p:nvPr/>
        </p:nvSpPr>
        <p:spPr>
          <a:xfrm>
            <a:off x="6172200" y="3675888"/>
            <a:ext cx="5404104" cy="1691640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Shape 24"/>
          <p:cNvSpPr/>
          <p:nvPr/>
        </p:nvSpPr>
        <p:spPr>
          <a:xfrm>
            <a:off x="6172200" y="3675888"/>
            <a:ext cx="64008" cy="1691640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Text 25"/>
          <p:cNvSpPr txBox="1"/>
          <p:nvPr/>
        </p:nvSpPr>
        <p:spPr>
          <a:xfrm>
            <a:off x="6373368" y="3858768"/>
            <a:ext cx="4992624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CRITÉRIOS ADMINISTRATIVOS</a:t>
            </a:r>
            <a:endParaRPr lang="en-US" sz="1730" dirty="0"/>
          </a:p>
        </p:txBody>
      </p:sp>
      <p:sp>
        <p:nvSpPr>
          <p:cNvPr id="28" name="Text 26"/>
          <p:cNvSpPr txBox="1"/>
          <p:nvPr/>
        </p:nvSpPr>
        <p:spPr>
          <a:xfrm>
            <a:off x="6373368" y="4343400"/>
            <a:ext cx="4965192" cy="90525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1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Indicação fundamentada, unidade e atividades identificadas, requisitos legais, período e anuência da autoridade.</a:t>
            </a:r>
            <a:endParaRPr lang="en-US" sz="1610" dirty="0"/>
          </a:p>
        </p:txBody>
      </p:sp>
      <p:sp>
        <p:nvSpPr>
          <p:cNvPr id="29" name="Shape 27"/>
          <p:cNvSpPr/>
          <p:nvPr/>
        </p:nvSpPr>
        <p:spPr>
          <a:xfrm>
            <a:off x="566928" y="5733288"/>
            <a:ext cx="11018520" cy="466344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0" name="Text 28"/>
          <p:cNvSpPr txBox="1"/>
          <p:nvPr/>
        </p:nvSpPr>
        <p:spPr>
          <a:xfrm>
            <a:off x="795528" y="5797296"/>
            <a:ext cx="10561320" cy="33832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1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É UMA POSSIBILIDADE CONDICIONADA — NÃO UM DIREITO UNIVERSAL.</a:t>
            </a:r>
            <a:endParaRPr lang="en-US" sz="161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9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Risco de vida: equalização em 70%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 maior impacto percentual projetado está nas Equipes Multidisciplinares.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Fonte: lei atual art. 27, II; anteprojeto art. 27, II e arts. 9º–10, pp. 13, 19.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594360" y="1700784"/>
            <a:ext cx="5303520" cy="2304288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Shape 12"/>
          <p:cNvSpPr/>
          <p:nvPr/>
        </p:nvSpPr>
        <p:spPr>
          <a:xfrm>
            <a:off x="594360" y="1700784"/>
            <a:ext cx="64008" cy="2304288"/>
          </a:xfrm>
          <a:prstGeom prst="rect">
            <a:avLst/>
          </a:prstGeom>
          <a:solidFill>
            <a:srgbClr val="367F71"/>
          </a:solidFill>
          <a:ln w="8890">
            <a:solidFill>
              <a:srgbClr val="367F7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/>
          <p:cNvSpPr txBox="1"/>
          <p:nvPr/>
        </p:nvSpPr>
        <p:spPr>
          <a:xfrm>
            <a:off x="795528" y="1883664"/>
            <a:ext cx="489204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6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 / PARA</a:t>
            </a:r>
            <a:endParaRPr lang="en-US" sz="1860" dirty="0"/>
          </a:p>
        </p:txBody>
      </p:sp>
      <p:sp>
        <p:nvSpPr>
          <p:cNvPr id="16" name="Text 14"/>
          <p:cNvSpPr txBox="1"/>
          <p:nvPr/>
        </p:nvSpPr>
        <p:spPr>
          <a:xfrm>
            <a:off x="795528" y="2368296"/>
            <a:ext cx="4864608" cy="151790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sz="1600">
                <a:solidFill>
                  <a:srgbClr val="475A70"/>
                </a:solidFill>
                <a:latin typeface="Aptos"/>
              </a:rPr>
              <a:t>Oficiais, avaliadores, segurança e comissários: 70% → 70%.
Pedagogia, Psicologia e Serviço Social: 30% → 40% → 70%</a:t>
            </a:r>
            <a:endParaRPr lang="en-US" sz="1900" dirty="0"/>
          </a:p>
        </p:txBody>
      </p:sp>
      <p:sp>
        <p:nvSpPr>
          <p:cNvPr id="17" name="Shape 15"/>
          <p:cNvSpPr/>
          <p:nvPr/>
        </p:nvSpPr>
        <p:spPr>
          <a:xfrm>
            <a:off x="6108192" y="1700784"/>
            <a:ext cx="5486400" cy="2304288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6108192" y="1700784"/>
            <a:ext cx="64008" cy="2304288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/>
          <p:cNvSpPr txBox="1"/>
          <p:nvPr/>
        </p:nvSpPr>
        <p:spPr>
          <a:xfrm>
            <a:off x="6309360" y="1883664"/>
            <a:ext cx="507492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QUEM É ALCANÇADO</a:t>
            </a:r>
            <a:endParaRPr lang="en-US" sz="1730" dirty="0"/>
          </a:p>
        </p:txBody>
      </p:sp>
      <p:sp>
        <p:nvSpPr>
          <p:cNvPr id="20" name="Text 18"/>
          <p:cNvSpPr txBox="1"/>
          <p:nvPr/>
        </p:nvSpPr>
        <p:spPr>
          <a:xfrm>
            <a:off x="6309360" y="2368296"/>
            <a:ext cx="5047488" cy="151790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2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 rol do art. 27, II, define os cargos cobertos. A proposta inclui regra especial para analistas antigos que atuam nas três áreas desde 2006.</a:t>
            </a:r>
            <a:endParaRPr lang="en-US" sz="1620" dirty="0"/>
          </a:p>
          <a:p>
            <a:pPr marL="0" indent="0" algn="l">
              <a:buNone/>
            </a:pPr>
            <a:endParaRPr lang="en-US" sz="1620" dirty="0"/>
          </a:p>
          <a:p>
            <a:pPr marL="0" indent="0" algn="l">
              <a:buNone/>
            </a:pPr>
            <a:r>
              <a:rPr lang="en-US" sz="162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Não é verba universal para todas as carreiras.</a:t>
            </a:r>
            <a:endParaRPr lang="en-US" sz="1620" dirty="0"/>
          </a:p>
        </p:txBody>
      </p:sp>
      <p:sp>
        <p:nvSpPr>
          <p:cNvPr id="21" name="Shape 19"/>
          <p:cNvSpPr/>
          <p:nvPr/>
        </p:nvSpPr>
        <p:spPr>
          <a:xfrm>
            <a:off x="594360" y="4206240"/>
            <a:ext cx="11000232" cy="1207008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Shape 20"/>
          <p:cNvSpPr/>
          <p:nvPr/>
        </p:nvSpPr>
        <p:spPr>
          <a:xfrm>
            <a:off x="594360" y="4206240"/>
            <a:ext cx="64008" cy="1207008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/>
          <p:cNvSpPr txBox="1"/>
          <p:nvPr/>
        </p:nvSpPr>
        <p:spPr>
          <a:xfrm>
            <a:off x="795528" y="4389120"/>
            <a:ext cx="10588752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1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ATENÇÕES NECESSÁRIAS</a:t>
            </a:r>
            <a:endParaRPr lang="en-US" sz="1610" dirty="0"/>
          </a:p>
        </p:txBody>
      </p:sp>
      <p:sp>
        <p:nvSpPr>
          <p:cNvPr id="24" name="Text 22"/>
          <p:cNvSpPr txBox="1"/>
          <p:nvPr/>
        </p:nvSpPr>
        <p:spPr>
          <a:xfrm>
            <a:off x="795528" y="4773168"/>
            <a:ext cx="10561320" cy="52120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2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Base de cálculo: vencimento-base. A regra especial do art. 10 exclui aposentados e prevê efeitos a partir de 01/01/2027. O §7º vigente restringe quem exerce outra função.</a:t>
            </a:r>
            <a:endParaRPr lang="en-US" sz="162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9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Qualificação: 4% com regras novas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 adicional por ações de treinamento aumenta, mas também muda os requisitos de comprovação.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11/18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Fonte: lei 10.803/2024 art. 27, I(e), §6º; anteprojeto pp. 13–15, art. 7º.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594360" y="1664208"/>
            <a:ext cx="5358384" cy="2093976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Shape 12"/>
          <p:cNvSpPr/>
          <p:nvPr/>
        </p:nvSpPr>
        <p:spPr>
          <a:xfrm>
            <a:off x="594360" y="1664208"/>
            <a:ext cx="64008" cy="2093976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/>
          <p:cNvSpPr txBox="1"/>
          <p:nvPr/>
        </p:nvSpPr>
        <p:spPr>
          <a:xfrm>
            <a:off x="795528" y="1847088"/>
            <a:ext cx="4946904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REGRA ATUAL</a:t>
            </a:r>
            <a:endParaRPr lang="en-US" sz="1800" dirty="0"/>
          </a:p>
        </p:txBody>
      </p:sp>
      <p:sp>
        <p:nvSpPr>
          <p:cNvPr id="16" name="Text 14"/>
          <p:cNvSpPr txBox="1"/>
          <p:nvPr/>
        </p:nvSpPr>
        <p:spPr>
          <a:xfrm>
            <a:off x="795528" y="2331720"/>
            <a:ext cx="4919472" cy="1307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93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1% a 3% do vencimento-base, conforme faixas de 101 a 359 horas de treinamento válido.</a:t>
            </a:r>
            <a:endParaRPr lang="en-US" sz="1930" dirty="0"/>
          </a:p>
        </p:txBody>
      </p:sp>
      <p:sp>
        <p:nvSpPr>
          <p:cNvPr id="17" name="Shape 15"/>
          <p:cNvSpPr/>
          <p:nvPr/>
        </p:nvSpPr>
        <p:spPr>
          <a:xfrm>
            <a:off x="6172200" y="1664208"/>
            <a:ext cx="5413248" cy="2093976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6172200" y="1664208"/>
            <a:ext cx="64008" cy="2093976"/>
          </a:xfrm>
          <a:prstGeom prst="rect">
            <a:avLst/>
          </a:prstGeom>
          <a:solidFill>
            <a:srgbClr val="367F71"/>
          </a:solidFill>
          <a:ln w="8890">
            <a:solidFill>
              <a:srgbClr val="367F7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/>
          <p:cNvSpPr txBox="1"/>
          <p:nvPr/>
        </p:nvSpPr>
        <p:spPr>
          <a:xfrm>
            <a:off x="6373368" y="1847088"/>
            <a:ext cx="5001768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NOVA REGRA PROPOSTA</a:t>
            </a:r>
            <a:endParaRPr lang="en-US" sz="1800" dirty="0"/>
          </a:p>
        </p:txBody>
      </p:sp>
      <p:sp>
        <p:nvSpPr>
          <p:cNvPr id="20" name="Text 18"/>
          <p:cNvSpPr txBox="1"/>
          <p:nvPr/>
        </p:nvSpPr>
        <p:spPr>
          <a:xfrm>
            <a:off x="6373368" y="2331720"/>
            <a:ext cx="4974336" cy="1307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93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Carreiras técnica, auxiliar e operacional: 4% do vencimento-base, com no mínimo 250 horas desde a publicação do PCCR de 2024.</a:t>
            </a:r>
            <a:endParaRPr lang="en-US" sz="1930" dirty="0"/>
          </a:p>
        </p:txBody>
      </p:sp>
      <p:sp>
        <p:nvSpPr>
          <p:cNvPr id="21" name="Shape 19"/>
          <p:cNvSpPr/>
          <p:nvPr/>
        </p:nvSpPr>
        <p:spPr>
          <a:xfrm>
            <a:off x="594360" y="3968496"/>
            <a:ext cx="10991088" cy="1481328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Shape 20"/>
          <p:cNvSpPr/>
          <p:nvPr/>
        </p:nvSpPr>
        <p:spPr>
          <a:xfrm>
            <a:off x="594360" y="3968496"/>
            <a:ext cx="64008" cy="1481328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/>
          <p:cNvSpPr txBox="1"/>
          <p:nvPr/>
        </p:nvSpPr>
        <p:spPr>
          <a:xfrm>
            <a:off x="795528" y="4151376"/>
            <a:ext cx="10579608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9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CONDIÇÕES E VEDAÇÕES</a:t>
            </a:r>
            <a:endParaRPr lang="en-US" sz="1690" dirty="0"/>
          </a:p>
        </p:txBody>
      </p:sp>
      <p:sp>
        <p:nvSpPr>
          <p:cNvPr id="24" name="Text 22"/>
          <p:cNvSpPr txBox="1"/>
          <p:nvPr/>
        </p:nvSpPr>
        <p:spPr>
          <a:xfrm>
            <a:off x="795528" y="4599432"/>
            <a:ext cx="10552176" cy="7315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Cursos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relacionados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ao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cargo,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às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atribuições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desempenhadas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lotação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 e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acordados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com a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chefia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;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prazo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de 2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anos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. Sem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uso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simultâneo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das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mesmas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ações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para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outras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vantagens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/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folgas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exceto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progressão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;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sem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disciplinas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isoladas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de </a:t>
            </a:r>
            <a:r>
              <a:rPr lang="en-US" sz="1600" dirty="0" err="1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pós-graduação</a:t>
            </a: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  <a:endParaRPr lang="en-US" sz="1600" dirty="0"/>
          </a:p>
        </p:txBody>
      </p:sp>
      <p:sp>
        <p:nvSpPr>
          <p:cNvPr id="25" name="Text 23"/>
          <p:cNvSpPr txBox="1"/>
          <p:nvPr/>
        </p:nvSpPr>
        <p:spPr>
          <a:xfrm>
            <a:off x="749808" y="5760720"/>
            <a:ext cx="10744200" cy="3108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470" i="1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Requerimentos anteriores à nova lei continuam submetidos à regra da data de apresentação.</a:t>
            </a:r>
            <a:endParaRPr lang="en-US" sz="147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9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Plantão: quanto vale cada dia?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Pagamento por efetivo trabalho em plantão judiciário ou administrativo autorizado.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Fonte: art. 27, V, §§10–11; anexo V, p. 22; art. 8º, p. 19.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594360" y="1792224"/>
            <a:ext cx="3621024" cy="2011680"/>
          </a:xfrm>
          <a:prstGeom prst="round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2"/>
          <p:cNvSpPr txBox="1"/>
          <p:nvPr/>
        </p:nvSpPr>
        <p:spPr>
          <a:xfrm>
            <a:off x="768096" y="2048256"/>
            <a:ext cx="3273552" cy="53035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80" b="1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SEGUNDA A SEXTA</a:t>
            </a:r>
            <a:endParaRPr lang="en-US" sz="1480" dirty="0"/>
          </a:p>
        </p:txBody>
      </p:sp>
      <p:sp>
        <p:nvSpPr>
          <p:cNvPr id="15" name="Text 13"/>
          <p:cNvSpPr txBox="1"/>
          <p:nvPr/>
        </p:nvSpPr>
        <p:spPr>
          <a:xfrm>
            <a:off x="685800" y="2843784"/>
            <a:ext cx="3456432" cy="6217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3150" b="1" dirty="0">
                <a:solidFill>
                  <a:srgbClr val="D94F3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R$ 222,48</a:t>
            </a:r>
            <a:endParaRPr lang="en-US" sz="3150" dirty="0"/>
          </a:p>
        </p:txBody>
      </p:sp>
      <p:sp>
        <p:nvSpPr>
          <p:cNvPr id="16" name="Shape 14"/>
          <p:cNvSpPr/>
          <p:nvPr/>
        </p:nvSpPr>
        <p:spPr>
          <a:xfrm>
            <a:off x="4434840" y="1792224"/>
            <a:ext cx="3621024" cy="2011680"/>
          </a:xfrm>
          <a:prstGeom prst="round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" name="Text 15"/>
          <p:cNvSpPr txBox="1"/>
          <p:nvPr/>
        </p:nvSpPr>
        <p:spPr>
          <a:xfrm>
            <a:off x="4608576" y="2048256"/>
            <a:ext cx="3273552" cy="53035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80" b="1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SÁBADO E PONTO FACULTATIVO</a:t>
            </a:r>
            <a:endParaRPr lang="en-US" sz="1480" dirty="0"/>
          </a:p>
        </p:txBody>
      </p:sp>
      <p:sp>
        <p:nvSpPr>
          <p:cNvPr id="18" name="Text 16"/>
          <p:cNvSpPr txBox="1"/>
          <p:nvPr/>
        </p:nvSpPr>
        <p:spPr>
          <a:xfrm>
            <a:off x="4526280" y="2843784"/>
            <a:ext cx="3456432" cy="6217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3150" b="1" dirty="0">
                <a:solidFill>
                  <a:srgbClr val="D94F3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R$ 424,08</a:t>
            </a:r>
            <a:endParaRPr lang="en-US" sz="3150" dirty="0"/>
          </a:p>
        </p:txBody>
      </p:sp>
      <p:sp>
        <p:nvSpPr>
          <p:cNvPr id="19" name="Shape 17"/>
          <p:cNvSpPr/>
          <p:nvPr/>
        </p:nvSpPr>
        <p:spPr>
          <a:xfrm>
            <a:off x="8275320" y="1792224"/>
            <a:ext cx="3621024" cy="2011680"/>
          </a:xfrm>
          <a:prstGeom prst="roundRect">
            <a:avLst/>
          </a:prstGeom>
          <a:solidFill>
            <a:srgbClr val="192B46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/>
          <p:cNvSpPr txBox="1"/>
          <p:nvPr/>
        </p:nvSpPr>
        <p:spPr>
          <a:xfrm>
            <a:off x="8449056" y="2048256"/>
            <a:ext cx="3273552" cy="53035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8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DOMINGO, FERIADO E RECESSO</a:t>
            </a:r>
            <a:endParaRPr lang="en-US" sz="1480" dirty="0"/>
          </a:p>
        </p:txBody>
      </p:sp>
      <p:sp>
        <p:nvSpPr>
          <p:cNvPr id="21" name="Text 19"/>
          <p:cNvSpPr txBox="1"/>
          <p:nvPr/>
        </p:nvSpPr>
        <p:spPr>
          <a:xfrm>
            <a:off x="8366760" y="2843784"/>
            <a:ext cx="3456432" cy="6217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3150" b="1" dirty="0">
                <a:solidFill>
                  <a:srgbClr val="EAC45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R$ 593,71</a:t>
            </a:r>
            <a:endParaRPr lang="en-US" sz="3150" dirty="0"/>
          </a:p>
        </p:txBody>
      </p:sp>
      <p:sp>
        <p:nvSpPr>
          <p:cNvPr id="22" name="Shape 20"/>
          <p:cNvSpPr/>
          <p:nvPr/>
        </p:nvSpPr>
        <p:spPr>
          <a:xfrm>
            <a:off x="594360" y="4160520"/>
            <a:ext cx="11000232" cy="1261872"/>
          </a:xfrm>
          <a:prstGeom prst="roundRect">
            <a:avLst/>
          </a:prstGeom>
          <a:solidFill>
            <a:srgbClr val="FAEFEA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Shape 21"/>
          <p:cNvSpPr/>
          <p:nvPr/>
        </p:nvSpPr>
        <p:spPr>
          <a:xfrm>
            <a:off x="594360" y="4160520"/>
            <a:ext cx="64008" cy="1261872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" name="Text 22"/>
          <p:cNvSpPr txBox="1"/>
          <p:nvPr/>
        </p:nvSpPr>
        <p:spPr>
          <a:xfrm>
            <a:off x="795528" y="4343400"/>
            <a:ext cx="10588752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sz="1750" b="1">
                <a:solidFill>
                  <a:srgbClr val="B64132"/>
                </a:solidFill>
                <a:latin typeface="Aptos"/>
              </a:rPr>
              <a:t>ESCLARECIMENTO SOBRE A VEDAÇÃO</a:t>
            </a:r>
            <a:endParaRPr lang="en-US" sz="1650" dirty="0"/>
          </a:p>
        </p:txBody>
      </p:sp>
      <p:sp>
        <p:nvSpPr>
          <p:cNvPr id="25" name="Text 23"/>
          <p:cNvSpPr txBox="1"/>
          <p:nvPr/>
        </p:nvSpPr>
        <p:spPr>
          <a:xfrm>
            <a:off x="795528" y="4825736"/>
            <a:ext cx="10561320" cy="60350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sz="1600">
                <a:solidFill>
                  <a:srgbClr val="192B46"/>
                </a:solidFill>
                <a:latin typeface="Aptos"/>
              </a:rPr>
              <a:t>“É vedada a concessão de folgas compensatórias em substituição ao pagamento das gratificações de plantão e de sobreaviso.”</a:t>
            </a:r>
            <a:endParaRPr lang="en-US" sz="163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9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Sobreaviso: disponibilidade remunerada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pessoa fica à disposição para eventual convocação, sem necessariamente trabalhar no período.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13/18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Fonte: art. 27, VII e §10; anexo V, p. 22.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594360" y="1792224"/>
            <a:ext cx="3621024" cy="1993392"/>
          </a:xfrm>
          <a:prstGeom prst="round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2"/>
          <p:cNvSpPr txBox="1"/>
          <p:nvPr/>
        </p:nvSpPr>
        <p:spPr>
          <a:xfrm>
            <a:off x="777240" y="2057400"/>
            <a:ext cx="3236976" cy="5029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80" b="1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SEGUNDA A SEXTA</a:t>
            </a:r>
            <a:endParaRPr lang="en-US" sz="1480" dirty="0"/>
          </a:p>
        </p:txBody>
      </p:sp>
      <p:sp>
        <p:nvSpPr>
          <p:cNvPr id="15" name="Text 13"/>
          <p:cNvSpPr txBox="1"/>
          <p:nvPr/>
        </p:nvSpPr>
        <p:spPr>
          <a:xfrm>
            <a:off x="676656" y="2843784"/>
            <a:ext cx="3447288" cy="6126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3150" b="1" dirty="0">
                <a:solidFill>
                  <a:srgbClr val="D94F3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R$ 66,74</a:t>
            </a:r>
            <a:endParaRPr lang="en-US" sz="3150" dirty="0"/>
          </a:p>
        </p:txBody>
      </p:sp>
      <p:sp>
        <p:nvSpPr>
          <p:cNvPr id="16" name="Shape 14"/>
          <p:cNvSpPr/>
          <p:nvPr/>
        </p:nvSpPr>
        <p:spPr>
          <a:xfrm>
            <a:off x="4434840" y="1792224"/>
            <a:ext cx="3621024" cy="1993392"/>
          </a:xfrm>
          <a:prstGeom prst="round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" name="Text 15"/>
          <p:cNvSpPr txBox="1"/>
          <p:nvPr/>
        </p:nvSpPr>
        <p:spPr>
          <a:xfrm>
            <a:off x="4617720" y="2057400"/>
            <a:ext cx="3236976" cy="5029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80" b="1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SÁBADO E PONTO FACULTATIVO</a:t>
            </a:r>
            <a:endParaRPr lang="en-US" sz="1480" dirty="0"/>
          </a:p>
        </p:txBody>
      </p:sp>
      <p:sp>
        <p:nvSpPr>
          <p:cNvPr id="18" name="Text 16"/>
          <p:cNvSpPr txBox="1"/>
          <p:nvPr/>
        </p:nvSpPr>
        <p:spPr>
          <a:xfrm>
            <a:off x="4517136" y="2843784"/>
            <a:ext cx="3447288" cy="6126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3150" b="1" dirty="0">
                <a:solidFill>
                  <a:srgbClr val="D94F3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R$ 127,22</a:t>
            </a:r>
            <a:endParaRPr lang="en-US" sz="3150" dirty="0"/>
          </a:p>
        </p:txBody>
      </p:sp>
      <p:sp>
        <p:nvSpPr>
          <p:cNvPr id="19" name="Shape 17"/>
          <p:cNvSpPr/>
          <p:nvPr/>
        </p:nvSpPr>
        <p:spPr>
          <a:xfrm>
            <a:off x="8275320" y="1792224"/>
            <a:ext cx="3621024" cy="1993392"/>
          </a:xfrm>
          <a:prstGeom prst="roundRect">
            <a:avLst/>
          </a:prstGeom>
          <a:solidFill>
            <a:srgbClr val="192B46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/>
          <p:cNvSpPr txBox="1"/>
          <p:nvPr/>
        </p:nvSpPr>
        <p:spPr>
          <a:xfrm>
            <a:off x="8458200" y="2057400"/>
            <a:ext cx="3236976" cy="5029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8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DOMINGO, FERIADO E RECESSO</a:t>
            </a:r>
            <a:endParaRPr lang="en-US" sz="1480" dirty="0"/>
          </a:p>
        </p:txBody>
      </p:sp>
      <p:sp>
        <p:nvSpPr>
          <p:cNvPr id="21" name="Text 19"/>
          <p:cNvSpPr txBox="1"/>
          <p:nvPr/>
        </p:nvSpPr>
        <p:spPr>
          <a:xfrm>
            <a:off x="8357616" y="2843784"/>
            <a:ext cx="3447288" cy="6126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3150" b="1" dirty="0">
                <a:solidFill>
                  <a:srgbClr val="EAC45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R$ 178,11</a:t>
            </a:r>
            <a:endParaRPr lang="en-US" sz="3150" dirty="0"/>
          </a:p>
        </p:txBody>
      </p:sp>
      <p:sp>
        <p:nvSpPr>
          <p:cNvPr id="22" name="Shape 20"/>
          <p:cNvSpPr/>
          <p:nvPr/>
        </p:nvSpPr>
        <p:spPr>
          <a:xfrm>
            <a:off x="594360" y="4142232"/>
            <a:ext cx="11000232" cy="1280160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Shape 21"/>
          <p:cNvSpPr/>
          <p:nvPr/>
        </p:nvSpPr>
        <p:spPr>
          <a:xfrm>
            <a:off x="594360" y="4142232"/>
            <a:ext cx="64008" cy="128016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" name="Text 22"/>
          <p:cNvSpPr txBox="1"/>
          <p:nvPr/>
        </p:nvSpPr>
        <p:spPr>
          <a:xfrm>
            <a:off x="795528" y="4325112"/>
            <a:ext cx="10588752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7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ELEGÍVEIS E LIMITAÇÕES</a:t>
            </a:r>
            <a:endParaRPr lang="en-US" sz="1670" dirty="0"/>
          </a:p>
        </p:txBody>
      </p:sp>
      <p:sp>
        <p:nvSpPr>
          <p:cNvPr id="25" name="Text 23"/>
          <p:cNvSpPr txBox="1"/>
          <p:nvPr/>
        </p:nvSpPr>
        <p:spPr>
          <a:xfrm>
            <a:off x="795528" y="4764024"/>
            <a:ext cx="10561320" cy="5394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6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Servidores designados para disponibilidade na área judiciária ou administrativa. Sem designação, não há sobreaviso. Com acionamento, vale o plantão; as parcelas não se acumulam no mesmo período.</a:t>
            </a:r>
            <a:endParaRPr lang="en-US" sz="1660" dirty="0"/>
          </a:p>
        </p:txBody>
      </p:sp>
      <p:sp>
        <p:nvSpPr>
          <p:cNvPr id="26" name="Shape 24"/>
          <p:cNvSpPr/>
          <p:nvPr/>
        </p:nvSpPr>
        <p:spPr>
          <a:xfrm>
            <a:off x="566928" y="5705856"/>
            <a:ext cx="11018520" cy="466344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Text 25"/>
          <p:cNvSpPr txBox="1"/>
          <p:nvPr/>
        </p:nvSpPr>
        <p:spPr>
          <a:xfrm>
            <a:off x="795528" y="5769864"/>
            <a:ext cx="10561320" cy="33832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1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SOBREAVISO NÃO É UMA GRATIFICAÇÃO MENSAL FIXA.</a:t>
            </a:r>
            <a:endParaRPr lang="en-US" sz="161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sz="2950" b="1">
                <a:solidFill>
                  <a:srgbClr val="192B46"/>
                </a:solidFill>
                <a:latin typeface="Aptos"/>
              </a:rPr>
              <a:t>Carreiras: cargos em extinção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156 cargos atualmente vagos seriam transformados em Analista Judiciário, classe A, referência 01.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14/18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Fonte: anteprojeto arts. 2º–5º, pp. 17–19.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594360" y="1682496"/>
            <a:ext cx="5358384" cy="2039112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Shape 12"/>
          <p:cNvSpPr/>
          <p:nvPr/>
        </p:nvSpPr>
        <p:spPr>
          <a:xfrm>
            <a:off x="594360" y="1682496"/>
            <a:ext cx="64008" cy="2039112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/>
          <p:cNvSpPr txBox="1"/>
          <p:nvPr/>
        </p:nvSpPr>
        <p:spPr>
          <a:xfrm>
            <a:off x="795528" y="1865376"/>
            <a:ext cx="4946904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CARGOS DECLARADOS EM EXTINÇÃO</a:t>
            </a:r>
            <a:endParaRPr lang="en-US" sz="1700" dirty="0"/>
          </a:p>
        </p:txBody>
      </p:sp>
      <p:sp>
        <p:nvSpPr>
          <p:cNvPr id="16" name="Text 14"/>
          <p:cNvSpPr txBox="1"/>
          <p:nvPr/>
        </p:nvSpPr>
        <p:spPr>
          <a:xfrm>
            <a:off x="795528" y="2350008"/>
            <a:ext cx="4919472" cy="125272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15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Agente de Segurança; Auxiliar Judiciário; Auxiliares especializados de Consultório Dentário, Comissário, TIC, Contabilidade, Enfermagem e Segurança do Trabalho.</a:t>
            </a:r>
            <a:endParaRPr lang="en-US" sz="1615" dirty="0"/>
          </a:p>
        </p:txBody>
      </p:sp>
      <p:sp>
        <p:nvSpPr>
          <p:cNvPr id="17" name="Shape 15"/>
          <p:cNvSpPr/>
          <p:nvPr/>
        </p:nvSpPr>
        <p:spPr>
          <a:xfrm>
            <a:off x="6163056" y="1682496"/>
            <a:ext cx="5422392" cy="2039112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6163056" y="1682496"/>
            <a:ext cx="64008" cy="2039112"/>
          </a:xfrm>
          <a:prstGeom prst="rect">
            <a:avLst/>
          </a:prstGeom>
          <a:solidFill>
            <a:srgbClr val="367F71"/>
          </a:solidFill>
          <a:ln w="8890">
            <a:solidFill>
              <a:srgbClr val="367F7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/>
          <p:cNvSpPr txBox="1"/>
          <p:nvPr/>
        </p:nvSpPr>
        <p:spPr>
          <a:xfrm>
            <a:off x="6364224" y="1865376"/>
            <a:ext cx="5010912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0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 QUE ESTÁ PRESERVADO</a:t>
            </a:r>
            <a:endParaRPr lang="en-US" sz="1700" dirty="0"/>
          </a:p>
        </p:txBody>
      </p:sp>
      <p:sp>
        <p:nvSpPr>
          <p:cNvPr id="20" name="Text 18"/>
          <p:cNvSpPr txBox="1"/>
          <p:nvPr/>
        </p:nvSpPr>
        <p:spPr>
          <a:xfrm>
            <a:off x="6364224" y="2350008"/>
            <a:ext cx="4983480" cy="125272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6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Para ocupantes atuais: vínculo, estabilidade, remuneração, progressão, remoção e demais direitos legalmente assegurados até a vacância.</a:t>
            </a:r>
            <a:endParaRPr lang="en-US" sz="1660" dirty="0"/>
          </a:p>
        </p:txBody>
      </p:sp>
      <p:sp>
        <p:nvSpPr>
          <p:cNvPr id="21" name="Shape 19"/>
          <p:cNvSpPr/>
          <p:nvPr/>
        </p:nvSpPr>
        <p:spPr>
          <a:xfrm>
            <a:off x="594360" y="3922776"/>
            <a:ext cx="5367528" cy="1472184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Shape 20"/>
          <p:cNvSpPr/>
          <p:nvPr/>
        </p:nvSpPr>
        <p:spPr>
          <a:xfrm>
            <a:off x="594360" y="3922776"/>
            <a:ext cx="64008" cy="1472184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/>
          <p:cNvSpPr txBox="1"/>
          <p:nvPr/>
        </p:nvSpPr>
        <p:spPr>
          <a:xfrm>
            <a:off x="795528" y="4105656"/>
            <a:ext cx="4956048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TRANSFORMAÇÃO DE VAGAS</a:t>
            </a:r>
            <a:endParaRPr lang="en-US" sz="1650" dirty="0"/>
          </a:p>
        </p:txBody>
      </p:sp>
      <p:sp>
        <p:nvSpPr>
          <p:cNvPr id="24" name="Text 22"/>
          <p:cNvSpPr txBox="1"/>
          <p:nvPr/>
        </p:nvSpPr>
        <p:spPr>
          <a:xfrm>
            <a:off x="795528" y="4590288"/>
            <a:ext cx="4928616" cy="685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7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39 de segurança + 100 de auxiliar + 17 de especialidades = 156 cargos vagos.</a:t>
            </a:r>
            <a:endParaRPr lang="en-US" sz="1700" dirty="0"/>
          </a:p>
        </p:txBody>
      </p:sp>
      <p:sp>
        <p:nvSpPr>
          <p:cNvPr id="25" name="Shape 23"/>
          <p:cNvSpPr/>
          <p:nvPr/>
        </p:nvSpPr>
        <p:spPr>
          <a:xfrm>
            <a:off x="6163056" y="3922776"/>
            <a:ext cx="5422392" cy="1472184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Shape 24"/>
          <p:cNvSpPr/>
          <p:nvPr/>
        </p:nvSpPr>
        <p:spPr>
          <a:xfrm>
            <a:off x="6163056" y="3922776"/>
            <a:ext cx="64008" cy="1472184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Text 25"/>
          <p:cNvSpPr txBox="1"/>
          <p:nvPr/>
        </p:nvSpPr>
        <p:spPr>
          <a:xfrm>
            <a:off x="6364224" y="4105656"/>
            <a:ext cx="5010912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SEM NOMEAÇÃO AUTOMÁTICA</a:t>
            </a:r>
            <a:endParaRPr lang="en-US" sz="1650" dirty="0"/>
          </a:p>
        </p:txBody>
      </p:sp>
      <p:sp>
        <p:nvSpPr>
          <p:cNvPr id="28" name="Text 26"/>
          <p:cNvSpPr txBox="1"/>
          <p:nvPr/>
        </p:nvSpPr>
        <p:spPr>
          <a:xfrm>
            <a:off x="6364224" y="4590288"/>
            <a:ext cx="4983480" cy="685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6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 provimento dos cargos transformados depende de necessidade institucional e disponibilidade orçamentária.</a:t>
            </a:r>
            <a:endParaRPr lang="en-US" sz="164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9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Outras alterações relevantes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Acessos, atribuições e planejamento também afetam a trajetória funcional.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Fonte: anteprojeto art. 12 novo; arts. 2º, 5º, 11; pp. 12, 17–20.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594360" y="1691640"/>
            <a:ext cx="3584448" cy="3520440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Shape 12"/>
          <p:cNvSpPr/>
          <p:nvPr/>
        </p:nvSpPr>
        <p:spPr>
          <a:xfrm>
            <a:off x="594360" y="1691640"/>
            <a:ext cx="64008" cy="3520440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/>
          <p:cNvSpPr txBox="1"/>
          <p:nvPr/>
        </p:nvSpPr>
        <p:spPr>
          <a:xfrm>
            <a:off x="795528" y="1874520"/>
            <a:ext cx="3172968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DIREÇÃO DE SECRETARIA</a:t>
            </a:r>
            <a:endParaRPr lang="en-US" sz="1730" dirty="0"/>
          </a:p>
        </p:txBody>
      </p:sp>
      <p:sp>
        <p:nvSpPr>
          <p:cNvPr id="16" name="Text 14"/>
          <p:cNvSpPr txBox="1"/>
          <p:nvPr/>
        </p:nvSpPr>
        <p:spPr>
          <a:xfrm>
            <a:off x="795528" y="2359152"/>
            <a:ext cx="3145536" cy="273405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Regra geral: servidor efetivo graduado em Direito, indicado pelo juiz, com preferência para Analista em Direito. Há ordem excepcional quando faltarem interessados aptos.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4306824" y="1691640"/>
            <a:ext cx="3593592" cy="3520440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4306824" y="1691640"/>
            <a:ext cx="64008" cy="3520440"/>
          </a:xfrm>
          <a:prstGeom prst="rect">
            <a:avLst/>
          </a:prstGeom>
          <a:solidFill>
            <a:srgbClr val="367F71"/>
          </a:solidFill>
          <a:ln w="8890">
            <a:solidFill>
              <a:srgbClr val="367F7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/>
          <p:cNvSpPr txBox="1"/>
          <p:nvPr/>
        </p:nvSpPr>
        <p:spPr>
          <a:xfrm>
            <a:off x="4507992" y="1874520"/>
            <a:ext cx="3182112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ATRIBUIÇÕES DOS CARGOS</a:t>
            </a:r>
            <a:endParaRPr lang="en-US" sz="1730" dirty="0"/>
          </a:p>
        </p:txBody>
      </p:sp>
      <p:sp>
        <p:nvSpPr>
          <p:cNvPr id="20" name="Text 18"/>
          <p:cNvSpPr txBox="1"/>
          <p:nvPr/>
        </p:nvSpPr>
        <p:spPr>
          <a:xfrm>
            <a:off x="4507992" y="2359152"/>
            <a:ext cx="3154680" cy="273405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Revisão das descrições para processo eletrônico, tecnologia, análise de dados e novas rotinas. Deve respeitar formação, responsabilidades e competências próprias.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8028432" y="1691640"/>
            <a:ext cx="3566160" cy="3520440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Shape 20"/>
          <p:cNvSpPr/>
          <p:nvPr/>
        </p:nvSpPr>
        <p:spPr>
          <a:xfrm>
            <a:off x="8028432" y="1691640"/>
            <a:ext cx="64008" cy="352044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/>
          <p:cNvSpPr txBox="1"/>
          <p:nvPr/>
        </p:nvSpPr>
        <p:spPr>
          <a:xfrm>
            <a:off x="8229600" y="1874520"/>
            <a:ext cx="315468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CICLO QUADRIENAL</a:t>
            </a:r>
            <a:endParaRPr lang="en-US" sz="1730" dirty="0"/>
          </a:p>
        </p:txBody>
      </p:sp>
      <p:sp>
        <p:nvSpPr>
          <p:cNvPr id="24" name="Text 22"/>
          <p:cNvSpPr txBox="1"/>
          <p:nvPr/>
        </p:nvSpPr>
        <p:spPr>
          <a:xfrm>
            <a:off x="8229600" y="2359152"/>
            <a:ext cx="3127248" cy="273405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Planejamento de novas vantagens remuneratórias a cada 4 anos. Não impede reajustes autorizados, revisão geral, progressão ou direitos previstos em lei.</a:t>
            </a:r>
            <a:endParaRPr lang="en-US" sz="16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9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Pontos de alerta: o que falta definir?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análise da categoria precisa avaliar benefícios, restrições e riscos de interpretação.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16/18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Fonte: anteprojeto pp. 12–22; posicionamento sindical fornecido.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594360" y="1627632"/>
            <a:ext cx="5404104" cy="1243584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Shape 12"/>
          <p:cNvSpPr/>
          <p:nvPr/>
        </p:nvSpPr>
        <p:spPr>
          <a:xfrm>
            <a:off x="594360" y="1627632"/>
            <a:ext cx="64008" cy="1243584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/>
          <p:cNvSpPr txBox="1"/>
          <p:nvPr/>
        </p:nvSpPr>
        <p:spPr>
          <a:xfrm>
            <a:off x="795528" y="1810512"/>
            <a:ext cx="4992624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2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Critérios da chefia</a:t>
            </a:r>
            <a:endParaRPr lang="en-US" sz="1620" dirty="0"/>
          </a:p>
        </p:txBody>
      </p:sp>
      <p:sp>
        <p:nvSpPr>
          <p:cNvPr id="16" name="Text 14"/>
          <p:cNvSpPr txBox="1"/>
          <p:nvPr/>
        </p:nvSpPr>
        <p:spPr>
          <a:xfrm>
            <a:off x="795528" y="2231136"/>
            <a:ext cx="4965192" cy="52120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48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Quem indica? Com quais provas? Há revisão de indeferimento?</a:t>
            </a:r>
            <a:endParaRPr lang="en-US" sz="1480" dirty="0"/>
          </a:p>
        </p:txBody>
      </p:sp>
      <p:sp>
        <p:nvSpPr>
          <p:cNvPr id="17" name="Shape 15"/>
          <p:cNvSpPr/>
          <p:nvPr/>
        </p:nvSpPr>
        <p:spPr>
          <a:xfrm>
            <a:off x="6172200" y="1627632"/>
            <a:ext cx="5404104" cy="1243584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6172200" y="1627632"/>
            <a:ext cx="64008" cy="1243584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/>
          <p:cNvSpPr txBox="1"/>
          <p:nvPr/>
        </p:nvSpPr>
        <p:spPr>
          <a:xfrm>
            <a:off x="6373368" y="1810512"/>
            <a:ext cx="4992624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2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Exclusões</a:t>
            </a:r>
            <a:endParaRPr lang="en-US" sz="1620" dirty="0"/>
          </a:p>
        </p:txBody>
      </p:sp>
      <p:sp>
        <p:nvSpPr>
          <p:cNvPr id="20" name="Text 18"/>
          <p:cNvSpPr txBox="1"/>
          <p:nvPr/>
        </p:nvSpPr>
        <p:spPr>
          <a:xfrm>
            <a:off x="6373368" y="2231136"/>
            <a:ext cx="4965192" cy="52120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48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Por que algumas carreiras ficam fora da GAJ e de outras vantagens?</a:t>
            </a:r>
            <a:endParaRPr lang="en-US" sz="1480" dirty="0"/>
          </a:p>
        </p:txBody>
      </p:sp>
      <p:sp>
        <p:nvSpPr>
          <p:cNvPr id="21" name="Shape 19"/>
          <p:cNvSpPr/>
          <p:nvPr/>
        </p:nvSpPr>
        <p:spPr>
          <a:xfrm>
            <a:off x="594360" y="3017520"/>
            <a:ext cx="5404104" cy="1243584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Shape 20"/>
          <p:cNvSpPr/>
          <p:nvPr/>
        </p:nvSpPr>
        <p:spPr>
          <a:xfrm>
            <a:off x="594360" y="3017520"/>
            <a:ext cx="64008" cy="1243584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/>
          <p:cNvSpPr txBox="1"/>
          <p:nvPr/>
        </p:nvSpPr>
        <p:spPr>
          <a:xfrm>
            <a:off x="795528" y="3200400"/>
            <a:ext cx="4992624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2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Não incorporação</a:t>
            </a:r>
            <a:endParaRPr lang="en-US" sz="1620" dirty="0"/>
          </a:p>
        </p:txBody>
      </p:sp>
      <p:sp>
        <p:nvSpPr>
          <p:cNvPr id="24" name="Text 22"/>
          <p:cNvSpPr txBox="1"/>
          <p:nvPr/>
        </p:nvSpPr>
        <p:spPr>
          <a:xfrm>
            <a:off x="795528" y="3621024"/>
            <a:ext cx="4965192" cy="52120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48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Como proteger previsibilidade de renda e direitos futuros?</a:t>
            </a:r>
            <a:endParaRPr lang="en-US" sz="1480" dirty="0"/>
          </a:p>
        </p:txBody>
      </p:sp>
      <p:sp>
        <p:nvSpPr>
          <p:cNvPr id="25" name="Shape 23"/>
          <p:cNvSpPr/>
          <p:nvPr/>
        </p:nvSpPr>
        <p:spPr>
          <a:xfrm>
            <a:off x="6172200" y="3017520"/>
            <a:ext cx="5404104" cy="1243584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Shape 24"/>
          <p:cNvSpPr/>
          <p:nvPr/>
        </p:nvSpPr>
        <p:spPr>
          <a:xfrm>
            <a:off x="6172200" y="3017520"/>
            <a:ext cx="64008" cy="1243584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Text 25"/>
          <p:cNvSpPr txBox="1"/>
          <p:nvPr/>
        </p:nvSpPr>
        <p:spPr>
          <a:xfrm>
            <a:off x="6373368" y="3200400"/>
            <a:ext cx="4992624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2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Extinção de cargos</a:t>
            </a:r>
            <a:endParaRPr lang="en-US" sz="1620" dirty="0"/>
          </a:p>
        </p:txBody>
      </p:sp>
      <p:sp>
        <p:nvSpPr>
          <p:cNvPr id="28" name="Text 26"/>
          <p:cNvSpPr txBox="1"/>
          <p:nvPr/>
        </p:nvSpPr>
        <p:spPr>
          <a:xfrm>
            <a:off x="6373368" y="3621024"/>
            <a:ext cx="4965192" cy="52120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48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Quais efeitos sobre lotação, concursos de remoção e distribuição do trabalho?</a:t>
            </a:r>
            <a:endParaRPr lang="en-US" sz="1480" dirty="0"/>
          </a:p>
        </p:txBody>
      </p:sp>
      <p:sp>
        <p:nvSpPr>
          <p:cNvPr id="29" name="Shape 27"/>
          <p:cNvSpPr/>
          <p:nvPr/>
        </p:nvSpPr>
        <p:spPr>
          <a:xfrm>
            <a:off x="594360" y="4407408"/>
            <a:ext cx="10981944" cy="1243584"/>
          </a:xfrm>
          <a:prstGeom prst="roundRect">
            <a:avLst/>
          </a:prstGeom>
          <a:solidFill>
            <a:srgbClr val="FFFFFF"/>
          </a:solidFill>
          <a:ln w="762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0" name="Shape 28"/>
          <p:cNvSpPr/>
          <p:nvPr/>
        </p:nvSpPr>
        <p:spPr>
          <a:xfrm>
            <a:off x="594360" y="4407408"/>
            <a:ext cx="64008" cy="1243584"/>
          </a:xfrm>
          <a:prstGeom prst="rect">
            <a:avLst/>
          </a:prstGeom>
          <a:solidFill>
            <a:srgbClr val="365F98"/>
          </a:solidFill>
          <a:ln w="8890">
            <a:solidFill>
              <a:srgbClr val="365F9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1" name="Text 29"/>
          <p:cNvSpPr txBox="1"/>
          <p:nvPr/>
        </p:nvSpPr>
        <p:spPr>
          <a:xfrm>
            <a:off x="795528" y="4590288"/>
            <a:ext cx="1056132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2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Regulamentos</a:t>
            </a:r>
            <a:endParaRPr lang="en-US" sz="1620" dirty="0"/>
          </a:p>
        </p:txBody>
      </p:sp>
      <p:sp>
        <p:nvSpPr>
          <p:cNvPr id="32" name="Text 30"/>
          <p:cNvSpPr txBox="1"/>
          <p:nvPr/>
        </p:nvSpPr>
        <p:spPr>
          <a:xfrm>
            <a:off x="795528" y="5010912"/>
            <a:ext cx="10561320" cy="52120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48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Quais atividades e unidades serão reconhecidas?</a:t>
            </a:r>
            <a:endParaRPr lang="en-US" sz="1480" dirty="0"/>
          </a:p>
        </p:txBody>
      </p:sp>
      <p:sp>
        <p:nvSpPr>
          <p:cNvPr id="37" name="Shape 35"/>
          <p:cNvSpPr/>
          <p:nvPr/>
        </p:nvSpPr>
        <p:spPr>
          <a:xfrm>
            <a:off x="566928" y="5943600"/>
            <a:ext cx="11018520" cy="466344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8" name="Text 36"/>
          <p:cNvSpPr txBox="1"/>
          <p:nvPr/>
        </p:nvSpPr>
        <p:spPr>
          <a:xfrm>
            <a:off x="795528" y="6007608"/>
            <a:ext cx="10561320" cy="33832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1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APRESENTAÇÃO DO PROJETO NÃO EQUIVALE À APROVAÇÃO DA CATEGORIA.</a:t>
            </a:r>
            <a:endParaRPr lang="en-US" sz="161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155448"/>
          </a:xfrm>
          <a:prstGeom prst="rect">
            <a:avLst/>
          </a:prstGeom>
          <a:solidFill>
            <a:srgbClr val="192B46"/>
          </a:solidFill>
          <a:ln w="8890">
            <a:solidFill>
              <a:srgbClr val="192B46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 txBox="1"/>
          <p:nvPr/>
        </p:nvSpPr>
        <p:spPr>
          <a:xfrm>
            <a:off x="530352" y="283464"/>
            <a:ext cx="6400800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120" b="1" kern="0" spc="200" dirty="0">
                <a:solidFill>
                  <a:srgbClr val="365F9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 |     PCCR 2027</a:t>
            </a:r>
            <a:endParaRPr lang="en-US" sz="1120" dirty="0"/>
          </a:p>
        </p:txBody>
      </p:sp>
      <p:sp>
        <p:nvSpPr>
          <p:cNvPr id="5" name="Shape 3"/>
          <p:cNvSpPr/>
          <p:nvPr/>
        </p:nvSpPr>
        <p:spPr>
          <a:xfrm>
            <a:off x="10131552" y="265176"/>
            <a:ext cx="1490472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 txBox="1"/>
          <p:nvPr/>
        </p:nvSpPr>
        <p:spPr>
          <a:xfrm>
            <a:off x="10204704" y="278892"/>
            <a:ext cx="1344168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 ANÁLISE</a:t>
            </a:r>
            <a:endParaRPr lang="en-US" sz="1020" dirty="0"/>
          </a:p>
        </p:txBody>
      </p:sp>
      <p:sp>
        <p:nvSpPr>
          <p:cNvPr id="7" name="Text 5"/>
          <p:cNvSpPr txBox="1"/>
          <p:nvPr/>
        </p:nvSpPr>
        <p:spPr>
          <a:xfrm>
            <a:off x="530352" y="713232"/>
            <a:ext cx="1106424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95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prática do SINDJU: informar, ouvir e negociar</a:t>
            </a:r>
            <a:endParaRPr lang="en-US" sz="295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118872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54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Transparência, participação e validação coletiva orientam a atuação sindical.</a:t>
            </a:r>
            <a:endParaRPr lang="en-US" sz="1540" dirty="0"/>
          </a:p>
        </p:txBody>
      </p:sp>
      <p:sp>
        <p:nvSpPr>
          <p:cNvPr id="9" name="Shap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EEF3F8"/>
          </a:solidFill>
          <a:ln w="8890">
            <a:solidFill>
              <a:srgbClr val="EEF3F8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5C71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17/18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475A70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Fonte: diretrizes e posição sindical fornecidas pelo usuário.</a:t>
            </a:r>
            <a:endParaRPr lang="en-US" sz="830" dirty="0"/>
          </a:p>
        </p:txBody>
      </p:sp>
      <p:sp>
        <p:nvSpPr>
          <p:cNvPr id="13" name="Shape 11"/>
          <p:cNvSpPr/>
          <p:nvPr/>
        </p:nvSpPr>
        <p:spPr>
          <a:xfrm>
            <a:off x="603504" y="1783080"/>
            <a:ext cx="2734056" cy="2852928"/>
          </a:xfrm>
          <a:prstGeom prst="roundRect">
            <a:avLst/>
          </a:prstGeom>
          <a:solidFill>
            <a:srgbClr val="192B46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2"/>
          <p:cNvSpPr txBox="1"/>
          <p:nvPr/>
        </p:nvSpPr>
        <p:spPr>
          <a:xfrm>
            <a:off x="822960" y="1956816"/>
            <a:ext cx="603504" cy="63093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700" b="1" dirty="0">
                <a:solidFill>
                  <a:srgbClr val="EAC45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</a:t>
            </a:r>
            <a:endParaRPr lang="en-US" sz="3700" dirty="0"/>
          </a:p>
        </p:txBody>
      </p:sp>
      <p:sp>
        <p:nvSpPr>
          <p:cNvPr id="15" name="Text 13"/>
          <p:cNvSpPr txBox="1"/>
          <p:nvPr/>
        </p:nvSpPr>
        <p:spPr>
          <a:xfrm>
            <a:off x="832104" y="2779776"/>
            <a:ext cx="224028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3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DIVULGAR</a:t>
            </a:r>
            <a:endParaRPr lang="en-US" sz="1930" dirty="0"/>
          </a:p>
        </p:txBody>
      </p:sp>
      <p:sp>
        <p:nvSpPr>
          <p:cNvPr id="16" name="Text 14"/>
          <p:cNvSpPr txBox="1"/>
          <p:nvPr/>
        </p:nvSpPr>
        <p:spPr>
          <a:xfrm>
            <a:off x="832104" y="3282696"/>
            <a:ext cx="2194560" cy="9601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70" dirty="0">
                <a:solidFill>
                  <a:srgbClr val="E3EAF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Disponibilizar comparativos objetivos por carreira e unidade.</a:t>
            </a:r>
            <a:endParaRPr lang="en-US" sz="1570" dirty="0"/>
          </a:p>
        </p:txBody>
      </p:sp>
      <p:sp>
        <p:nvSpPr>
          <p:cNvPr id="17" name="Shape 15"/>
          <p:cNvSpPr/>
          <p:nvPr/>
        </p:nvSpPr>
        <p:spPr>
          <a:xfrm>
            <a:off x="3520440" y="1783080"/>
            <a:ext cx="2734056" cy="2852928"/>
          </a:xfrm>
          <a:prstGeom prst="round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Text 16"/>
          <p:cNvSpPr txBox="1"/>
          <p:nvPr/>
        </p:nvSpPr>
        <p:spPr>
          <a:xfrm>
            <a:off x="3739896" y="1956816"/>
            <a:ext cx="603504" cy="63093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700" b="1" dirty="0">
                <a:solidFill>
                  <a:srgbClr val="D94F3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</a:t>
            </a:r>
            <a:endParaRPr lang="en-US" sz="3700" dirty="0"/>
          </a:p>
        </p:txBody>
      </p:sp>
      <p:sp>
        <p:nvSpPr>
          <p:cNvPr id="19" name="Text 17"/>
          <p:cNvSpPr txBox="1"/>
          <p:nvPr/>
        </p:nvSpPr>
        <p:spPr>
          <a:xfrm>
            <a:off x="3749040" y="2779776"/>
            <a:ext cx="224028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OUVIR</a:t>
            </a:r>
            <a:endParaRPr lang="en-US" sz="1930" dirty="0"/>
          </a:p>
        </p:txBody>
      </p:sp>
      <p:sp>
        <p:nvSpPr>
          <p:cNvPr id="20" name="Text 18"/>
          <p:cNvSpPr txBox="1"/>
          <p:nvPr/>
        </p:nvSpPr>
        <p:spPr>
          <a:xfrm>
            <a:off x="3749040" y="3282696"/>
            <a:ext cx="2194560" cy="9601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7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Receber dúvidas, sugestões e possíveis prejuízos.</a:t>
            </a:r>
            <a:endParaRPr lang="en-US" sz="1570" dirty="0"/>
          </a:p>
        </p:txBody>
      </p:sp>
      <p:sp>
        <p:nvSpPr>
          <p:cNvPr id="21" name="Shape 19"/>
          <p:cNvSpPr/>
          <p:nvPr/>
        </p:nvSpPr>
        <p:spPr>
          <a:xfrm>
            <a:off x="6437376" y="1783080"/>
            <a:ext cx="2734056" cy="2852928"/>
          </a:xfrm>
          <a:prstGeom prst="roundRect">
            <a:avLst/>
          </a:prstGeom>
          <a:solidFill>
            <a:srgbClr val="192B46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Text 20"/>
          <p:cNvSpPr txBox="1"/>
          <p:nvPr/>
        </p:nvSpPr>
        <p:spPr>
          <a:xfrm>
            <a:off x="6656832" y="1956816"/>
            <a:ext cx="603504" cy="63093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700" b="1" dirty="0">
                <a:solidFill>
                  <a:srgbClr val="EAC45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</a:t>
            </a:r>
            <a:endParaRPr lang="en-US" sz="3700" dirty="0"/>
          </a:p>
        </p:txBody>
      </p:sp>
      <p:sp>
        <p:nvSpPr>
          <p:cNvPr id="23" name="Text 21"/>
          <p:cNvSpPr txBox="1"/>
          <p:nvPr/>
        </p:nvSpPr>
        <p:spPr>
          <a:xfrm>
            <a:off x="6665976" y="2779776"/>
            <a:ext cx="224028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3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NEGOCIAR</a:t>
            </a:r>
            <a:endParaRPr lang="en-US" sz="1930" dirty="0"/>
          </a:p>
        </p:txBody>
      </p:sp>
      <p:sp>
        <p:nvSpPr>
          <p:cNvPr id="24" name="Text 22"/>
          <p:cNvSpPr txBox="1"/>
          <p:nvPr/>
        </p:nvSpPr>
        <p:spPr>
          <a:xfrm>
            <a:off x="6665976" y="3282696"/>
            <a:ext cx="2194560" cy="9601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70" dirty="0">
                <a:solidFill>
                  <a:srgbClr val="E3EAF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Cobrar critérios públicos, ajustes e garantias.</a:t>
            </a:r>
            <a:endParaRPr lang="en-US" sz="1570" dirty="0"/>
          </a:p>
        </p:txBody>
      </p:sp>
      <p:sp>
        <p:nvSpPr>
          <p:cNvPr id="25" name="Shape 23"/>
          <p:cNvSpPr/>
          <p:nvPr/>
        </p:nvSpPr>
        <p:spPr>
          <a:xfrm>
            <a:off x="9354312" y="1783080"/>
            <a:ext cx="2734056" cy="2852928"/>
          </a:xfrm>
          <a:prstGeom prst="roundRect">
            <a:avLst/>
          </a:prstGeom>
          <a:solidFill>
            <a:srgbClr val="FFFFFF"/>
          </a:solidFill>
          <a:ln w="8890">
            <a:solidFill>
              <a:srgbClr val="DFE7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Text 24"/>
          <p:cNvSpPr txBox="1"/>
          <p:nvPr/>
        </p:nvSpPr>
        <p:spPr>
          <a:xfrm>
            <a:off x="9573768" y="1956816"/>
            <a:ext cx="603504" cy="63093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700" b="1" dirty="0">
                <a:solidFill>
                  <a:srgbClr val="D94F3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</a:t>
            </a:r>
            <a:endParaRPr lang="en-US" sz="3700" dirty="0"/>
          </a:p>
        </p:txBody>
      </p:sp>
      <p:sp>
        <p:nvSpPr>
          <p:cNvPr id="27" name="Text 25"/>
          <p:cNvSpPr txBox="1"/>
          <p:nvPr/>
        </p:nvSpPr>
        <p:spPr>
          <a:xfrm>
            <a:off x="9582912" y="2779776"/>
            <a:ext cx="224028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30" b="1" dirty="0">
                <a:solidFill>
                  <a:srgbClr val="192B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VALIDAR</a:t>
            </a:r>
            <a:endParaRPr lang="en-US" sz="1930" dirty="0"/>
          </a:p>
        </p:txBody>
      </p:sp>
      <p:sp>
        <p:nvSpPr>
          <p:cNvPr id="28" name="Text 26"/>
          <p:cNvSpPr txBox="1"/>
          <p:nvPr/>
        </p:nvSpPr>
        <p:spPr>
          <a:xfrm>
            <a:off x="9582912" y="3282696"/>
            <a:ext cx="2194560" cy="9601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570" dirty="0">
                <a:solidFill>
                  <a:srgbClr val="475A7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Submeter posições e encaminhamentos à categoria.</a:t>
            </a:r>
            <a:endParaRPr lang="en-US" sz="1570" dirty="0"/>
          </a:p>
        </p:txBody>
      </p:sp>
      <p:sp>
        <p:nvSpPr>
          <p:cNvPr id="29" name="Shape 27"/>
          <p:cNvSpPr/>
          <p:nvPr/>
        </p:nvSpPr>
        <p:spPr>
          <a:xfrm>
            <a:off x="566928" y="5385816"/>
            <a:ext cx="11018520" cy="466344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0" name="Text 28"/>
          <p:cNvSpPr txBox="1"/>
          <p:nvPr/>
        </p:nvSpPr>
        <p:spPr>
          <a:xfrm>
            <a:off x="795528" y="5449824"/>
            <a:ext cx="10561320" cy="33832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6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PRÁTICA DO SINDJU É OUVIR A BASE E CONSTRUIR DECISÕES COLETIVAS.</a:t>
            </a:r>
            <a:endParaRPr lang="en-US" sz="161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101E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6858000"/>
          </a:xfrm>
          <a:prstGeom prst="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8412480" y="-548640"/>
            <a:ext cx="4251960" cy="2423160"/>
          </a:xfrm>
          <a:prstGeom prst="roundRect">
            <a:avLst/>
          </a:prstGeom>
          <a:solidFill>
            <a:srgbClr val="2B4467"/>
          </a:solidFill>
          <a:ln w="8890">
            <a:solidFill>
              <a:srgbClr val="2B4467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10332720" y="4663440"/>
            <a:ext cx="3566160" cy="2423160"/>
          </a:xfrm>
          <a:prstGeom prst="roundRect">
            <a:avLst/>
          </a:prstGeom>
          <a:solidFill>
            <a:srgbClr val="36597B"/>
          </a:solidFill>
          <a:ln w="8890">
            <a:solidFill>
              <a:srgbClr val="36597B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Text 3"/>
          <p:cNvSpPr txBox="1"/>
          <p:nvPr/>
        </p:nvSpPr>
        <p:spPr>
          <a:xfrm>
            <a:off x="658368" y="475488"/>
            <a:ext cx="8503920" cy="2560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00" b="1" kern="0" spc="190" dirty="0">
                <a:solidFill>
                  <a:srgbClr val="EAC45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  •    10 ANOS DE RETOMADA</a:t>
            </a:r>
            <a:endParaRPr lang="en-US" sz="1200" dirty="0"/>
          </a:p>
        </p:txBody>
      </p:sp>
      <p:sp>
        <p:nvSpPr>
          <p:cNvPr id="6" name="Text 4"/>
          <p:cNvSpPr txBox="1"/>
          <p:nvPr/>
        </p:nvSpPr>
        <p:spPr>
          <a:xfrm>
            <a:off x="694944" y="1143000"/>
            <a:ext cx="10607040" cy="11887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41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palavra é da categoria.</a:t>
            </a:r>
            <a:endParaRPr lang="en-US" sz="4100" dirty="0"/>
          </a:p>
        </p:txBody>
      </p:sp>
      <p:sp>
        <p:nvSpPr>
          <p:cNvPr id="7" name="Text 5"/>
          <p:cNvSpPr txBox="1"/>
          <p:nvPr/>
        </p:nvSpPr>
        <p:spPr>
          <a:xfrm>
            <a:off x="731520" y="2743200"/>
            <a:ext cx="10424160" cy="9144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00" dirty="0">
                <a:solidFill>
                  <a:srgbClr val="E5EDF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Compartilhe no chat seu cargo, sua comarca ou unidade e a principal dúvida sobre as mudanças.</a:t>
            </a:r>
            <a:endParaRPr lang="en-US" sz="2200" dirty="0"/>
          </a:p>
        </p:txBody>
      </p:sp>
      <p:sp>
        <p:nvSpPr>
          <p:cNvPr id="8" name="Shape 6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2B4467"/>
          </a:solidFill>
          <a:ln w="8890">
            <a:solidFill>
              <a:srgbClr val="2B4467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Text 7"/>
          <p:cNvSpPr txBox="1"/>
          <p:nvPr/>
        </p:nvSpPr>
        <p:spPr>
          <a:xfrm>
            <a:off x="530352" y="6624828"/>
            <a:ext cx="868680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900" dirty="0">
                <a:solidFill>
                  <a:srgbClr val="D4E0E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SINDJU-PA  •  DEZ ANOS DE RETOMADA  •  proposta sujeita à aprovação</a:t>
            </a:r>
            <a:endParaRPr lang="en-US" sz="900" dirty="0"/>
          </a:p>
        </p:txBody>
      </p:sp>
      <p:sp>
        <p:nvSpPr>
          <p:cNvPr id="10" name="Text 8"/>
          <p:cNvSpPr txBox="1"/>
          <p:nvPr/>
        </p:nvSpPr>
        <p:spPr>
          <a:xfrm>
            <a:off x="10972800" y="6620256"/>
            <a:ext cx="64008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00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18/18</a:t>
            </a:r>
            <a:endParaRPr lang="en-US" sz="900" dirty="0"/>
          </a:p>
        </p:txBody>
      </p:sp>
      <p:sp>
        <p:nvSpPr>
          <p:cNvPr id="11" name="Text 9"/>
          <p:cNvSpPr txBox="1"/>
          <p:nvPr/>
        </p:nvSpPr>
        <p:spPr>
          <a:xfrm>
            <a:off x="530352" y="6355080"/>
            <a:ext cx="11064240" cy="16459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30" dirty="0">
                <a:solidFill>
                  <a:srgbClr val="FFFFFF">
                    <a:alpha val="90000"/>
                  </a:srgbClr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Fontes: anteprojeto pp. 12–59; texto sindical fornecido.</a:t>
            </a:r>
            <a:endParaRPr lang="en-US" sz="830" dirty="0"/>
          </a:p>
        </p:txBody>
      </p:sp>
      <p:sp>
        <p:nvSpPr>
          <p:cNvPr id="12" name="Shape 10"/>
          <p:cNvSpPr/>
          <p:nvPr/>
        </p:nvSpPr>
        <p:spPr>
          <a:xfrm>
            <a:off x="749808" y="4133088"/>
            <a:ext cx="3813048" cy="301752"/>
          </a:xfrm>
          <a:prstGeom prst="roundRect">
            <a:avLst/>
          </a:prstGeom>
          <a:solidFill>
            <a:srgbClr val="D94F39"/>
          </a:solidFill>
          <a:ln w="8890">
            <a:solidFill>
              <a:srgbClr val="D94F39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3" name="Text 11"/>
          <p:cNvSpPr txBox="1"/>
          <p:nvPr/>
        </p:nvSpPr>
        <p:spPr>
          <a:xfrm>
            <a:off x="822960" y="4146804"/>
            <a:ext cx="3666744" cy="26517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00" b="1" kern="0" spc="65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PERGUNTAS E ENCAMINHAMENTOS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722376" y="4873752"/>
            <a:ext cx="10515600" cy="804672"/>
          </a:xfrm>
          <a:prstGeom prst="roundRect">
            <a:avLst/>
          </a:prstGeom>
          <a:solidFill>
            <a:srgbClr val="2B4467"/>
          </a:solidFill>
          <a:ln w="8890">
            <a:solidFill>
              <a:srgbClr val="2B4467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/>
          <p:cNvSpPr txBox="1"/>
          <p:nvPr/>
        </p:nvSpPr>
        <p:spPr>
          <a:xfrm>
            <a:off x="1005840" y="5084064"/>
            <a:ext cx="9921240" cy="36576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9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AS PAUTAS SÃO HISTÓRICAS.  AS CONQUISTAS SÃO COLETIVAS.</a:t>
            </a:r>
            <a:endParaRPr lang="en-US" sz="179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3893</Words>
  <Application>Microsoft Office PowerPoint</Application>
  <PresentationFormat>Widescreen</PresentationFormat>
  <Paragraphs>352</Paragraphs>
  <Slides>18</Slides>
  <Notes>18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1" baseType="lpstr">
      <vt:lpstr>Aptos</vt:lpstr>
      <vt:lpstr>Arial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SINDJU-PA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PCCR 2027 | Pautas históricas, conquistas coletivas, decisão da categoria</dc:title>
  <dc:subject>Live sindical de análise do anteprojeto de alterações do PCCR – Lei 10.803/2024</dc:subject>
  <dc:creator>SINDJU-PA</dc:creator>
  <cp:lastModifiedBy>Mateus Mota</cp:lastModifiedBy>
  <cp:revision>2</cp:revision>
  <dcterms:created xsi:type="dcterms:W3CDTF">2026-11-06T11:56:09Z</dcterms:created>
  <dcterms:modified xsi:type="dcterms:W3CDTF">2026-11-06T15:16:22Z</dcterms:modified>
</cp:coreProperties>
</file>